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81" r:id="rId4"/>
    <p:sldId id="271" r:id="rId5"/>
    <p:sldId id="258" r:id="rId6"/>
    <p:sldId id="259" r:id="rId7"/>
    <p:sldId id="260" r:id="rId8"/>
    <p:sldId id="274" r:id="rId9"/>
    <p:sldId id="279" r:id="rId10"/>
    <p:sldId id="261" r:id="rId11"/>
    <p:sldId id="262" r:id="rId12"/>
    <p:sldId id="263" r:id="rId13"/>
    <p:sldId id="265" r:id="rId14"/>
    <p:sldId id="266" r:id="rId15"/>
    <p:sldId id="268" r:id="rId16"/>
    <p:sldId id="264" r:id="rId17"/>
    <p:sldId id="282" r:id="rId18"/>
    <p:sldId id="283" r:id="rId19"/>
    <p:sldId id="284" r:id="rId20"/>
    <p:sldId id="285" r:id="rId21"/>
    <p:sldId id="267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</p:sldIdLst>
  <p:sldSz cx="9144000" cy="6858000" type="screen4x3"/>
  <p:notesSz cx="6858000" cy="97742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3399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11.xml"/><Relationship Id="rId1" Type="http://schemas.openxmlformats.org/officeDocument/2006/relationships/slide" Target="slides/slide7.xml"/><Relationship Id="rId6" Type="http://schemas.openxmlformats.org/officeDocument/2006/relationships/slide" Target="slides/slide21.xml"/><Relationship Id="rId5" Type="http://schemas.openxmlformats.org/officeDocument/2006/relationships/slide" Target="slides/slide18.xml"/><Relationship Id="rId4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6CE86DF-90CA-66A1-2F18-7FB784262D6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555F849-7933-100F-2A77-C334444CA34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5E74AF99-D71B-8BCC-FC43-2680B849749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971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76CE37FC-7238-8E10-5001-FC20B2D4144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85288"/>
            <a:ext cx="2971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062BC9-0526-440F-8E6B-6E9C974FFB7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4D69434-8BFD-FF07-6F25-55269EA4589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DFD98C3-83A7-1C5B-DF28-47646B93C05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6F64374A-7808-D11F-E40C-AF99E9C9C4E8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84250" y="733425"/>
            <a:ext cx="4889500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FEF5203C-53E2-D30B-8F94-D87B23AF21C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3438"/>
            <a:ext cx="5029200" cy="439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829F8042-0570-B725-B406-BCF420EFFEF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288"/>
            <a:ext cx="2971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0687100D-3EA5-C2ED-0FCA-B026EA4D15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85288"/>
            <a:ext cx="2971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7A2F3F-C2C2-4E46-850F-F8D98EDBEB6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349395E-AA9E-A709-6312-F8A8099B94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0C0C4B-A551-470D-979C-03131751AAEA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B0D92D5F-BBB8-1E56-F85A-6C31803B9DF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49766DD4-47F1-A96E-B5ED-F1D483F5E8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44FD863-8EB8-DAF4-C466-E6A57A3284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447183-5CD1-44F1-8330-4FE737C90518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33817206-944A-21B6-927B-E96606E9DA3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0C8C0463-4C35-8087-6662-0577789B1A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60B7DC7-5368-1CDF-2EAD-5C4DC6CB68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4C07BD-1D45-40EB-A5D4-19069F70F319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9E870C65-6BC1-0FEE-8A5F-B5D6C49D4E5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0C9EF7CA-D5C2-804F-2A07-BF1E97B368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0939AD3-73D9-18D8-DFD7-2AB974EDCF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2F71D9-A5D8-4287-BA5C-D0CE06CDE8B6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12FE0670-090C-0AFD-2171-A62A6A8C30E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0D8C55C7-8B6F-42E2-7BCE-011FAABCEB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327FAEB-2261-E620-6A45-E170B7816B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A037B4-2978-49BE-9C22-B49BF77BCA28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65129084-0E44-8510-65C0-BEE1E3FC2B4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385E2B0C-2E50-D0C4-930A-ADD6E99B1D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E1E5347-2D9D-D885-3133-7AFC5004D7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5089A4-95A6-48C2-933E-623F9D3ECFE1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2860BE79-220D-28C7-0F63-725857452C3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3CD90118-0945-0906-A14A-B1E728ADF9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EF10500-0DEE-3E6C-D68A-123AFCCB78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879E50-F2E3-41B6-B610-56BF1174C0BF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A52FF120-7F46-5DC8-53B6-B84D26A058F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CE095F88-17F7-DD5D-A878-0E33884FDA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0293830-5AAA-8DB2-A71F-DA6C34D3D0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613CAB-4A1E-4708-946C-71E0115C8BE8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9A6F9CD5-CF2C-75F4-FC54-35A78C3D185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6F359764-7765-B45E-9497-EB2A736414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0F9449B-8CA8-DE4B-1036-1DBCC5BD4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0B27AA-9890-467B-9A59-75AF2A577F62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9D958592-A17A-E3AC-8FBC-B185AEB3EE5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6F79834A-9F14-81C7-A70A-E41AB73088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077B44D-69EB-28AB-41D6-158364031C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B96AE5-D553-40A0-9918-73A57436D044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5A98AF59-37A0-8942-416B-A4AA12A5570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D283FE01-A9D7-2936-EDD2-3B80614790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C8C52F4-44BD-C97F-C0D3-610EA7B211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6AAE64-3E7C-4CD8-BE86-11D50F73A5C0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6201D0A5-080C-27FB-D9EA-B41EBF7C138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A20A87D4-FADF-6BFB-E280-1A7084B5AA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904BFD9-F3D0-7BDF-5613-49F13815B8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550C87-E76F-4DE3-9F2F-453533E9539A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408CC52B-1424-7017-6F5D-22045C85C3B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462CD6B9-A592-374A-E379-F5C946849A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B2064A2-4175-C31A-B55B-D82FB68F52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4753B-3D09-4E3A-9C7E-E2AB87CDF512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F9496D8B-BD4B-F6E6-E628-924DEBDCCBF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29B3DE5E-A3FC-E8A6-A236-CB4F5028D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3812ABB-24A4-3FC4-4A38-DED79CC754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54728D-D97B-47D5-B3E4-CD3CF4156114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A478F2C3-4AB7-E31F-F449-3D4C4468CF6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35AC14D4-251F-817E-CDDC-2AD22F821B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10BF720-B55D-6665-C17E-FBD83B224B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4E64CF-31B9-48A8-92A6-8C0E9C93CD2F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36BA0292-932E-A386-6666-34DCAAF7C44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967C312B-6BB5-0369-EAF9-489D2709BB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A0400EF-F77D-0B71-9CA8-56360C8277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B8D810-187D-42C7-B905-44AA269ADA02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8B3CC286-4028-7CAA-3C7E-8BC98C45C52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716CB179-0B0D-430C-EFA0-DCC44D518C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EEF267D-ED1D-955D-2EDC-4D5BD34B46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9A038-AB26-4FC9-A368-D653C130EB94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41173EC1-2EA5-912D-9245-24F781679AF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23978542-67D4-484A-9185-F8B04F3FF6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B930FBC-AF76-D255-0CC8-3184341C5A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0346CA-5FA5-4D4F-8B7B-388BBB0269D9}" type="slidenum">
              <a:rPr lang="en-GB" altLang="en-US"/>
              <a:pPr/>
              <a:t>25</a:t>
            </a:fld>
            <a:endParaRPr lang="en-GB" altLang="en-US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07B6EC2D-D19A-023B-AD04-5E293F5D210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D4232640-BDB0-F49C-F4B1-B7F65CF787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2C2A3E0-C19D-1045-D6D4-C7F1EC2B77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7B394D-0885-4D88-98AB-31A513091B6B}" type="slidenum">
              <a:rPr lang="en-GB" altLang="en-US"/>
              <a:pPr/>
              <a:t>26</a:t>
            </a:fld>
            <a:endParaRPr lang="en-GB" altLang="en-US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374CC340-21C9-8AD3-D778-8CE59B75F1C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2DD537BA-6EE2-B086-10D2-2583F5A303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F54BAA0-94C6-3136-7C58-603274DE41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4F8E00-7C9B-4952-A763-BF13E52F0934}" type="slidenum">
              <a:rPr lang="en-GB" altLang="en-US"/>
              <a:pPr/>
              <a:t>27</a:t>
            </a:fld>
            <a:endParaRPr lang="en-GB" altLang="en-US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2A164D2F-438D-7E23-9E49-9DD27D73F1F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6EBBE0C2-376A-DE21-3D12-FB4021C157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08C7FBD-34DE-B2B2-C3FC-3663279DF9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DB2C73-386C-48C7-91DE-3B89EA4B891C}" type="slidenum">
              <a:rPr lang="en-GB" altLang="en-US"/>
              <a:pPr/>
              <a:t>28</a:t>
            </a:fld>
            <a:endParaRPr lang="en-GB" altLang="en-US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672322E4-78B5-4906-AE77-F39296C8E06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153DEE19-558F-22F1-27E2-D145B14395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43AEA79-3B70-BA08-A262-3FED531A6A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79B6E-97E3-4D30-A24E-91DEDF45E022}" type="slidenum">
              <a:rPr lang="en-GB" altLang="en-US"/>
              <a:pPr/>
              <a:t>29</a:t>
            </a:fld>
            <a:endParaRPr lang="en-GB" altLang="en-US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F68A091D-5BFC-D94A-2D3C-840DE06EBB6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F760C22F-5ABB-E805-A587-3B422202C8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7EA0E2F-975A-5B01-A7FB-E9AE15AEE0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E39B3B-D452-4EE7-859E-F42043A20852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B0725CDD-2146-227D-2116-6EE8B064FC1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D9FB9564-9FF2-98AC-F81B-E518E3EC34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DB8B0A1-4ECF-2877-3D08-E84230AF4D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C9AB21-8BA6-476E-8D4D-8D94C039BDE9}" type="slidenum">
              <a:rPr lang="en-GB" altLang="en-US"/>
              <a:pPr/>
              <a:t>30</a:t>
            </a:fld>
            <a:endParaRPr lang="en-GB" altLang="en-US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CB0AC689-83F4-8580-E684-68257BCAC43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032B6ACC-D9F5-EAB4-6F09-A8559440DE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EEA60BF-E2D3-58A8-229A-262407A2B9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FEA799-2DD6-4574-B463-6772A36A0BA1}" type="slidenum">
              <a:rPr lang="en-GB" altLang="en-US"/>
              <a:pPr/>
              <a:t>31</a:t>
            </a:fld>
            <a:endParaRPr lang="en-GB" altLang="en-US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1E102BAD-E99A-AE2E-0214-03568823696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7B523C05-F0D7-81A4-9907-451711B8FE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1488D84-EAF5-DAA6-8BE8-F1E17D6DE9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96927-9FD0-408A-8872-5ED070739585}" type="slidenum">
              <a:rPr lang="en-GB" altLang="en-US"/>
              <a:pPr/>
              <a:t>32</a:t>
            </a:fld>
            <a:endParaRPr lang="en-GB" altLang="en-US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BD96235A-4E8B-548E-0DAD-6BC57D24CD2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810838C4-9652-CD55-AC91-7949C94255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19297D1-6955-1CA5-9FAA-88B900646E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EF63E5-0C0D-4E6A-94DD-C0079D134126}" type="slidenum">
              <a:rPr lang="en-GB" altLang="en-US"/>
              <a:pPr/>
              <a:t>33</a:t>
            </a:fld>
            <a:endParaRPr lang="en-GB" altLang="en-US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42337BF3-5336-AFFE-CE9B-E43ADD1AC52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7425" y="733425"/>
            <a:ext cx="4886325" cy="3665538"/>
          </a:xfrm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D53AE34E-D4F1-678B-ED7F-88E6BA2B47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D8F714D-3D6E-B6C7-890E-16997ADAFF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6162DE-EBF2-46F4-B25E-3D72518ECD5E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143805DF-2F96-5189-85D7-67CC7A07153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B831EF02-9106-04E0-D67D-D7D0BB9D72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847ED56-EE8B-3BE7-5049-C54195C732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A071DE-558A-4A76-AA09-29BEAC5D5D61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7FA74A67-2F55-0F84-AABC-80F09D88315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BCA683C-D158-C28D-C90D-E38337A467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40AED63-1229-B359-F308-9B9F813FF1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4C708F-1CBF-429C-92CD-9CFEE5A0D201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9799BF79-2579-B000-239C-B5AF4941431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53FDE3A4-6F79-09B3-8F09-85F7695CFF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698B259-94C4-B3FB-6759-7499487744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1348DB-8AA5-4702-A459-B6CA8C8076E2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A79B057F-0A59-237B-9517-69481E4BA4B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F6B576E8-8163-9D8B-B571-69640B7B5A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BB7C198-3C8D-F52D-BC8D-2492F5AC9E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046C2C-D571-4999-B429-56E3D3591B12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B5914D88-F380-8D0C-5969-D2A84D7FAFF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5364F8BC-0670-0882-B44C-7592480642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A94E6AF-4ED7-1CC8-B76D-927655442B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4E698A-7949-4598-8F45-A16F9419CD37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A856BAD4-92CC-35E6-A97A-D9862C186A0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85838" y="733425"/>
            <a:ext cx="4886325" cy="3665538"/>
          </a:xfrm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16327537-3CD3-8316-59ED-DE64DCE68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A1885-9BBF-3F31-BF9D-8D9CB9EEAB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8C5C5F-DD69-4F49-72DF-897EC6D8C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7CC1C-9C54-BB2F-5CAB-E81B6434E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EFBFF-97BD-FC5A-49BA-1A7E5F2F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SS CI 11.5 The d block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D23E8-7D60-8388-EA9D-2F6EF1095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3C3DF-89D1-4224-AD16-D71D2484CCD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136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9200B-382A-0A5E-545D-2E93227B9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339CF2-D965-F139-03BF-86D1698164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0417F-B790-4625-429F-E0E88F675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28229-34BC-2829-027B-F411AC7DC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SS CI 11.5 The d block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B231F-A536-41A2-A7DA-1409CC459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7FDD2-5324-4547-8380-3E19F9422B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9826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7D8676-BAD1-7C7A-A2E4-6F3C73752B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984739-0F2C-7951-6AA0-65AB3F7634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275B6-6AE9-8A27-BD12-D9BE5E38E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1F174-2477-868C-B921-3CE3B500D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SS CI 11.5 The d block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E04DD-4FFD-1021-2BA4-9CE6F6D5C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019BC-1525-4AA0-B5AD-6605C1F74B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1419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CE56-64D6-4518-3BEE-E81C3EFB6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6FCF9520-C12B-ADBA-0E6A-AC7F0985BE64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F6FD7-0470-6C9C-5D9D-1F4D307784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7AE56-00EB-5FB2-2E94-7D1AF6B33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SS CI 11.5 The d block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14306-6B51-0B95-AC76-20070BCD6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7867831-41B6-49FD-9C10-3EE978B95CD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325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B0AFC-217F-02B3-7033-7C3DE1141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1C75C-C9DC-8CA7-AF0C-83D1F830F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70B35-ADA9-2E61-1499-CF0847575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35D64-42FE-5831-84A6-1FB1FF1B2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SS CI 11.5 The d block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4E316-12D3-5518-5802-75B34759A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64D70-E537-42FF-8C5D-9970F31487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617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81E18-0A4D-A91D-38CA-3CFD90896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0D9010-CB89-8DF4-5E86-EC539AC14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8C0EA-942A-A921-5C6C-8F40182D9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E2E9A-3F70-0D21-593F-102B82D98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SS CI 11.5 The d block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59D9A-E045-BF70-1C0C-DF588BA5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3EACC-0DCA-4960-BD82-482D1E8541F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5840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F6753-45DC-FAC2-A783-E0350F12A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BA4C0-0952-B4B5-3221-D2B87A3043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C53DEA-5BE0-EDDC-531C-C0D7A5EA4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39A32-4D3B-3985-2720-0EEE25F1E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5B3D0-2F77-B831-1A21-84A0720BB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SS CI 11.5 The d block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4C861-EF5A-74A8-F603-B98D64401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78B81-79C4-4906-A737-6A99D423D6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606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6C103-26F2-4E2A-54C3-FC25C4C40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233F8-928B-12A9-0E32-AC4BD2F03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E1F06-F1B9-BC82-D8BD-A7F3CC11A4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1EEB02-1AEC-9524-4093-1EC3BC4ADA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890A0E-ABCB-342E-86BB-D5FCBFF1C6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8C5498-B1DB-59A1-E96C-6BDAFEFA7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F572D1-9D0A-9685-A881-F0934B0D1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SS CI 11.5 The d block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F2BD51-1F78-E6EF-976C-8D701B418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34184-CA58-4AC9-98C2-FF9B11E519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3430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935F0-F33D-0DF8-ECE5-C915F3C14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9CE820-AA13-B942-8F18-6980523EC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D93514-333A-2FB3-82E5-362F3B4F2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SS CI 11.5 The d block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8F6551-D4B8-E47C-78D3-C8BD1577F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C9394-4881-44EA-BE6D-0E52202198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839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000B9C-CDF7-F070-D35D-DBD566F5F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CD4881-5A4D-FAD4-48F4-6A461F0EB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A89CB5-213D-AA11-52E4-630A947EF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222C2-163D-4CA2-B184-257E08236E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93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04F09-AC29-D61B-5555-92F85F4E0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DB8E6-9343-14B2-38E6-479EDD90B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10F73D-216B-7CF0-1505-40C30E200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2E1839-71F7-E27A-B1EF-8D9F5BBBF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C6E4A-4C5B-1DDD-123F-AA5A2BF7B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SS CI 11.5 The d block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8A17E-793F-B9DB-BCDA-272DCB2B5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62DBD-FFF7-42C8-B062-47C49228E1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870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4125-F06B-3BCC-61EC-15E8139E9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F2F50B-C335-56EF-D732-BC6317ECD2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579D63-361A-1A28-A2EC-C5A53076A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AB280E-4630-EB00-CDB9-F486E62FF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0B150-BC85-0378-C9AD-CF89F4F3E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SS CI 11.5 The d block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2D5A4-B780-6899-5F22-F709B8BE7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6D6C8-086A-4FE8-852D-211E810CCE3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8011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C1BE8A4B-1C42-3519-9189-1AD946274E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DAEE394D-016B-34C4-A9DC-F8B3EB3607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6491F2BA-D2AA-513B-A735-2AFE490F8E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FB4FF92-E8DE-5434-AC90-AC4A820F866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GB" altLang="en-US"/>
              <a:t>SS CI 11.5 The d block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16BF88AA-A52C-CB11-2283-219078C6795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ED9B793-D336-4E02-ACF8-B00026AF5E8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bldLvl="3" autoUpdateAnimBg="0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2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53251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5325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00CCFF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2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53251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5325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00CCFF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2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53251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5325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00CCFF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2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53251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5325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00CCFF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2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53251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5325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00CCFF"/>
                      </p:to>
                    </p:animClr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Comic Sans MS" panose="030F0702030302020204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Comic Sans MS" panose="030F0702030302020204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Comic Sans MS" panose="030F0702030302020204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Comic Sans MS" panose="030F0702030302020204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Comic Sans MS" panose="030F0702030302020204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Comic Sans MS" panose="030F0702030302020204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Comic Sans MS" panose="030F0702030302020204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 kern="1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 kern="1200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 kern="1200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 kern="1200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5AADB86-D8A9-D24B-13C6-8EAEF362F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ECF294-CF7D-1DB6-B794-930A416BE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2C87B-1E2C-4676-91BF-08D090A0EEA8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DBC1A5E3-8A03-88EE-D785-94AEDDE8FC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229600" cy="1143000"/>
          </a:xfrm>
        </p:spPr>
        <p:txBody>
          <a:bodyPr/>
          <a:lstStyle/>
          <a:p>
            <a:r>
              <a:rPr lang="en-GB" altLang="en-US"/>
              <a:t>The d block:</a:t>
            </a:r>
            <a:r>
              <a:rPr lang="en-GB" altLang="en-US" sz="2800"/>
              <a:t>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8F021DC-9582-C773-2117-9E075E7A06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419600"/>
          </a:xfrm>
        </p:spPr>
        <p:txBody>
          <a:bodyPr/>
          <a:lstStyle/>
          <a:p>
            <a:r>
              <a:rPr lang="en-GB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 d block consists of three horizontal series in periods 4, 5 &amp; 6</a:t>
            </a:r>
          </a:p>
          <a:p>
            <a:pPr lvl="1"/>
            <a:r>
              <a:rPr lang="en-GB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10 elements in each series</a:t>
            </a:r>
          </a:p>
          <a:p>
            <a:pPr lvl="1"/>
            <a:r>
              <a:rPr lang="en-GB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Chemistry is “different” from other elements</a:t>
            </a:r>
          </a:p>
          <a:p>
            <a:pPr lvl="1"/>
            <a:r>
              <a:rPr lang="en-GB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Special electronic configurations important</a:t>
            </a:r>
          </a:p>
          <a:p>
            <a:pPr lvl="2"/>
            <a:r>
              <a:rPr lang="en-GB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Differences within a group in the d block are less sharp than in s &amp; p block</a:t>
            </a:r>
          </a:p>
          <a:p>
            <a:pPr lvl="2"/>
            <a:r>
              <a:rPr lang="en-GB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Similarities across a period are greater</a:t>
            </a:r>
          </a:p>
        </p:txBody>
      </p:sp>
    </p:spTree>
  </p:cSld>
  <p:clrMapOvr>
    <a:masterClrMapping/>
  </p:clrMapOvr>
  <p:transition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CF5B875-F3C8-DF9F-85FB-3F007FEEC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5DC45FD-3D18-D9A0-2043-12D164422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7102-C6AB-4266-8C75-5104A5AEB495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607CFFD3-5A22-F3AD-EEB5-650620B1FD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is a transition metal?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8AB5208-F36D-A5F5-29D5-B8FD2229D8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Transition metals [TM’s] have characteristic properties </a:t>
            </a:r>
          </a:p>
          <a:p>
            <a:pPr lvl="1"/>
            <a:r>
              <a:rPr lang="en-GB" altLang="en-US" sz="2400"/>
              <a:t>e.g. coloured compounds, variable oxidation states </a:t>
            </a:r>
          </a:p>
          <a:p>
            <a:r>
              <a:rPr lang="en-GB" altLang="en-US" sz="2800"/>
              <a:t>These are due to presence of an inner incomplete d sub-shell</a:t>
            </a:r>
          </a:p>
          <a:p>
            <a:r>
              <a:rPr lang="en-GB" altLang="en-US" sz="2800"/>
              <a:t>Electrons from both inner d sub-shell and outer s sub-shell can be involved in compound formation</a:t>
            </a:r>
          </a:p>
        </p:txBody>
      </p:sp>
    </p:spTree>
  </p:cSld>
  <p:clrMapOvr>
    <a:masterClrMapping/>
  </p:clrMapOvr>
  <p:transition>
    <p:blind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64C8D4F-B1F1-268F-82C0-BB0226081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77B8DC3-4F3E-1531-2360-2DA026A36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7BA1-9E2A-4DA7-90C5-4A83B652E231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F8DA56CA-FD96-D592-7143-7CCA885B66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is a transition metal?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D56B25B2-5B44-C534-F089-FD5D00530F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Not all d block elements have incomplete d sub-shells </a:t>
            </a:r>
          </a:p>
          <a:p>
            <a:pPr lvl="1"/>
            <a:r>
              <a:rPr lang="en-GB" altLang="en-US"/>
              <a:t>e.g. Zn has e.c. of  [Ar]3d</a:t>
            </a:r>
            <a:r>
              <a:rPr lang="en-GB" altLang="en-US" baseline="30000"/>
              <a:t>10</a:t>
            </a:r>
            <a:r>
              <a:rPr lang="en-GB" altLang="en-US"/>
              <a:t>4s</a:t>
            </a:r>
            <a:r>
              <a:rPr lang="en-GB" altLang="en-US" baseline="30000"/>
              <a:t>2</a:t>
            </a:r>
            <a:r>
              <a:rPr lang="en-GB" altLang="en-US"/>
              <a:t>, the Zn</a:t>
            </a:r>
            <a:r>
              <a:rPr lang="en-GB" altLang="en-US" baseline="30000"/>
              <a:t>2+</a:t>
            </a:r>
            <a:r>
              <a:rPr lang="en-GB" altLang="en-US"/>
              <a:t> ion ([Ar] 3d</a:t>
            </a:r>
            <a:r>
              <a:rPr lang="en-GB" altLang="en-US" baseline="30000"/>
              <a:t>10</a:t>
            </a:r>
            <a:r>
              <a:rPr lang="en-GB" altLang="en-US"/>
              <a:t>) is not a typical TM ion</a:t>
            </a:r>
          </a:p>
          <a:p>
            <a:pPr lvl="1"/>
            <a:r>
              <a:rPr lang="en-GB" altLang="en-US"/>
              <a:t>Similarly Sc forms Sc</a:t>
            </a:r>
            <a:r>
              <a:rPr lang="en-GB" altLang="en-US" baseline="30000"/>
              <a:t>3+</a:t>
            </a:r>
            <a:r>
              <a:rPr lang="en-GB" altLang="en-US"/>
              <a:t> which has the stable e.c of Ar. Sc</a:t>
            </a:r>
            <a:r>
              <a:rPr lang="en-GB" altLang="en-US" baseline="30000"/>
              <a:t>3+</a:t>
            </a:r>
            <a:r>
              <a:rPr lang="en-GB" altLang="en-US"/>
              <a:t> has no 3d electrons</a:t>
            </a:r>
          </a:p>
        </p:txBody>
      </p:sp>
    </p:spTree>
  </p:cSld>
  <p:clrMapOvr>
    <a:masterClrMapping/>
  </p:clrMapOvr>
  <p:transition>
    <p:blind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440DB38-832F-432E-85B6-71FA5DE0F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F636916-0418-F608-E63F-61AA0AA23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5690-0A17-47AB-B79C-BE87BB307B72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BF13591-F87E-0A16-3330-F15A96CDB2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is a transition metal?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BAF38F54-2FF4-96F3-8905-2A6BC65D01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For this reason, </a:t>
            </a:r>
            <a:r>
              <a:rPr lang="en-GB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a transition metal is defined as being an element which forms at least one ion with a partially filled sub-shell of d electrons.</a:t>
            </a:r>
          </a:p>
          <a:p>
            <a:pPr lvl="1"/>
            <a:r>
              <a:rPr lang="en-GB" altLang="en-US"/>
              <a:t>In period 4 only Ti-Cu are TM’s!</a:t>
            </a:r>
          </a:p>
          <a:p>
            <a:pPr lvl="1"/>
            <a:r>
              <a:rPr lang="en-GB" altLang="en-US"/>
              <a:t>Note that when d block elements form ions the s electrons are lost first</a:t>
            </a:r>
          </a:p>
        </p:txBody>
      </p:sp>
    </p:spTree>
  </p:cSld>
  <p:clrMapOvr>
    <a:masterClrMapping/>
  </p:clrMapOvr>
  <p:transition>
    <p:blind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E3D3F0A-050E-3A35-FC2D-7D67CB8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B159D15-77EE-06B8-45C9-8E978B222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147B7-6274-4089-A01B-DD185F2FEC85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728BF17C-7964-67BA-BC3E-ECAA31B1B2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are TM’s like?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E485E39-A024-779C-E76A-72AF2D2C22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TM’s are metals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They are similar to each other but different from s block metals eg Na and Mg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Properties of TM’s  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Dense metals 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Have high T</a:t>
            </a:r>
            <a:r>
              <a:rPr lang="en-GB" altLang="en-US" sz="2400" baseline="-25000"/>
              <a:t>m</a:t>
            </a:r>
            <a:r>
              <a:rPr lang="en-GB" altLang="en-US" sz="2400"/>
              <a:t> and T</a:t>
            </a:r>
            <a:r>
              <a:rPr lang="en-GB" altLang="en-US" sz="2400" baseline="-25000"/>
              <a:t>b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Tend to be hard and durable 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Have high tensile strength 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Have good mechanical properties</a:t>
            </a:r>
          </a:p>
        </p:txBody>
      </p:sp>
    </p:spTree>
  </p:cSld>
  <p:clrMapOvr>
    <a:masterClrMapping/>
  </p:clrMapOvr>
  <p:transition>
    <p:blind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53E0207-3836-E989-2E51-60E7AECF1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544ABA9-4AF8-7DB2-6F4E-8724BB926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DE921-A347-4746-B067-B30DA040A41F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616D6E3E-5862-4B37-A462-E6EA32777C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are TM’s like?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45889CC-6476-295C-FC20-957C5B3434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Properties derive from strong </a:t>
            </a:r>
            <a:r>
              <a:rPr lang="en-GB" altLang="en-US" sz="2800" i="1">
                <a:effectLst>
                  <a:outerShdw blurRad="38100" dist="38100" dir="2700000" algn="tl">
                    <a:srgbClr val="000000"/>
                  </a:outerShdw>
                </a:effectLst>
              </a:rPr>
              <a:t>metallic bonding</a:t>
            </a:r>
            <a:endParaRPr lang="en-GB" altLang="en-US" sz="2800"/>
          </a:p>
          <a:p>
            <a:pPr>
              <a:lnSpc>
                <a:spcPct val="90000"/>
              </a:lnSpc>
            </a:pPr>
            <a:r>
              <a:rPr lang="en-GB" altLang="en-US" sz="2800"/>
              <a:t>TM’s can release e</a:t>
            </a:r>
            <a:r>
              <a:rPr lang="en-GB" altLang="en-US" sz="2800" baseline="30000"/>
              <a:t>-</a:t>
            </a:r>
            <a:r>
              <a:rPr lang="en-GB" altLang="en-US" sz="2800"/>
              <a:t> into the pool of mobile electrons from both outer and inner shells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Strong metallic bonds formed between the mobile pool and the +ve metal ions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Enables widespread use of TMs!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Alloys very important: inhibits slip in crystal lattice usually results in increased hardness and reduced malleability</a:t>
            </a:r>
          </a:p>
          <a:p>
            <a:pPr>
              <a:lnSpc>
                <a:spcPct val="90000"/>
              </a:lnSpc>
            </a:pPr>
            <a:endParaRPr lang="en-GB" altLang="en-US" sz="2800"/>
          </a:p>
        </p:txBody>
      </p:sp>
    </p:spTree>
  </p:cSld>
  <p:clrMapOvr>
    <a:masterClrMapping/>
  </p:clrMapOvr>
  <p:transition>
    <p:blind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82AD8F-EAAF-E23A-CAD8-1E7236466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826D725-C8FC-5F07-3A86-ED318DD0E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DFF37-B0AB-4B4D-ACE5-879539EC9FE7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8860252A-B0A6-5B32-4AC6-991F097028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Effect of Alloying on TM’s</a:t>
            </a:r>
          </a:p>
        </p:txBody>
      </p:sp>
      <p:pic>
        <p:nvPicPr>
          <p:cNvPr id="23556" name="Picture 4">
            <a:extLst>
              <a:ext uri="{FF2B5EF4-FFF2-40B4-BE49-F238E27FC236}">
                <a16:creationId xmlns:a16="http://schemas.microsoft.com/office/drawing/2014/main" id="{E1FBEFB2-A14B-AF0D-9240-2B74FBCA53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925" y="1828800"/>
            <a:ext cx="6024563" cy="404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blind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6357B7F-EC52-374A-DCC4-FD7442186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BA1203C-B3F9-0F22-8992-F6F512634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9C38-7CA7-418D-B809-884446CDB9C2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8363B4A3-3A31-1172-DB94-2861647020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TM Chemical Properties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65E4EE1-166E-0581-654C-37B480B275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GB" altLang="en-US"/>
              <a:t>Typical chemical properties of the TM’s are</a:t>
            </a:r>
          </a:p>
          <a:p>
            <a:pPr lvl="1"/>
            <a:r>
              <a:rPr lang="en-GB" altLang="en-US"/>
              <a:t>Formation of compounds in a variety of oxidation states</a:t>
            </a:r>
          </a:p>
          <a:p>
            <a:pPr lvl="1"/>
            <a:r>
              <a:rPr lang="en-GB" altLang="en-US"/>
              <a:t>Catalytic activity of the elements and their compounds</a:t>
            </a:r>
          </a:p>
          <a:p>
            <a:pPr lvl="1"/>
            <a:r>
              <a:rPr lang="en-GB" altLang="en-US"/>
              <a:t>Strong tendency to form complexes</a:t>
            </a:r>
          </a:p>
          <a:p>
            <a:pPr lvl="2"/>
            <a:r>
              <a:rPr lang="en-GB" altLang="en-US"/>
              <a:t>See CI 11.6</a:t>
            </a:r>
          </a:p>
          <a:p>
            <a:pPr lvl="1"/>
            <a:r>
              <a:rPr lang="en-GB" altLang="en-US"/>
              <a:t>Formation of coloured compounds</a:t>
            </a:r>
          </a:p>
          <a:p>
            <a:pPr lvl="2"/>
            <a:r>
              <a:rPr lang="en-GB" altLang="en-US"/>
              <a:t>See CI 11.6</a:t>
            </a:r>
          </a:p>
          <a:p>
            <a:pPr lvl="2"/>
            <a:endParaRPr lang="en-GB" altLang="en-US"/>
          </a:p>
        </p:txBody>
      </p:sp>
    </p:spTree>
  </p:cSld>
  <p:clrMapOvr>
    <a:masterClrMapping/>
  </p:clrMapOvr>
  <p:transition>
    <p:blinds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9AA3E17-7AE9-D815-8D41-E1384EFDC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0993B6F-E7E6-D823-9698-D9438AEA6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9E88-A544-4330-A778-1F1F405E212B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8DF0B63E-1388-F9FC-D7CF-C6CDFE081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Variable Oxidation States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B2AA4CA4-2073-5179-C42D-391118AD2A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772400" cy="467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TM’s show a great variety of oxidation states cf s block metals</a:t>
            </a:r>
          </a:p>
          <a:p>
            <a:pPr>
              <a:lnSpc>
                <a:spcPct val="90000"/>
              </a:lnSpc>
            </a:pPr>
            <a:r>
              <a:rPr lang="en-GB" altLang="en-US"/>
              <a:t>If compare successive ionisation enthalpies (</a:t>
            </a:r>
            <a:r>
              <a:rPr lang="en-GB" altLang="en-US">
                <a:sym typeface="Symbol" panose="05050102010706020507" pitchFamily="18" charset="2"/>
              </a:rPr>
              <a:t>H</a:t>
            </a:r>
            <a:r>
              <a:rPr lang="en-GB" altLang="en-US" baseline="-25000">
                <a:sym typeface="Symbol" panose="05050102010706020507" pitchFamily="18" charset="2"/>
              </a:rPr>
              <a:t>i</a:t>
            </a:r>
            <a:r>
              <a:rPr lang="en-GB" altLang="en-US">
                <a:sym typeface="Symbol" panose="05050102010706020507" pitchFamily="18" charset="2"/>
              </a:rPr>
              <a:t>) for Ca and V as follows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>
                <a:sym typeface="Symbol" panose="05050102010706020507" pitchFamily="18" charset="2"/>
              </a:rPr>
              <a:t>M(g)		M</a:t>
            </a:r>
            <a:r>
              <a:rPr lang="en-GB" altLang="en-US" baseline="30000">
                <a:sym typeface="Symbol" panose="05050102010706020507" pitchFamily="18" charset="2"/>
              </a:rPr>
              <a:t>+</a:t>
            </a:r>
            <a:r>
              <a:rPr lang="en-GB" altLang="en-US">
                <a:sym typeface="Symbol" panose="05050102010706020507" pitchFamily="18" charset="2"/>
              </a:rPr>
              <a:t>(g) + e</a:t>
            </a:r>
            <a:r>
              <a:rPr lang="en-GB" altLang="en-US" baseline="30000">
                <a:sym typeface="Symbol" panose="05050102010706020507" pitchFamily="18" charset="2"/>
              </a:rPr>
              <a:t>- 		 </a:t>
            </a:r>
            <a:r>
              <a:rPr lang="en-GB" altLang="en-US">
                <a:sym typeface="Symbol" panose="05050102010706020507" pitchFamily="18" charset="2"/>
              </a:rPr>
              <a:t>H</a:t>
            </a:r>
            <a:r>
              <a:rPr lang="en-GB" altLang="en-US" baseline="-25000">
                <a:sym typeface="Symbol" panose="05050102010706020507" pitchFamily="18" charset="2"/>
              </a:rPr>
              <a:t>i</a:t>
            </a:r>
            <a:r>
              <a:rPr lang="en-GB" altLang="en-US">
                <a:sym typeface="Symbol" panose="05050102010706020507" pitchFamily="18" charset="2"/>
              </a:rPr>
              <a:t>(1)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>
                <a:sym typeface="Symbol" panose="05050102010706020507" pitchFamily="18" charset="2"/>
              </a:rPr>
              <a:t>M</a:t>
            </a:r>
            <a:r>
              <a:rPr lang="en-GB" altLang="en-US" baseline="30000">
                <a:sym typeface="Symbol" panose="05050102010706020507" pitchFamily="18" charset="2"/>
              </a:rPr>
              <a:t>+</a:t>
            </a:r>
            <a:r>
              <a:rPr lang="en-GB" altLang="en-US">
                <a:sym typeface="Symbol" panose="05050102010706020507" pitchFamily="18" charset="2"/>
              </a:rPr>
              <a:t>(g)		M</a:t>
            </a:r>
            <a:r>
              <a:rPr lang="en-GB" altLang="en-US" baseline="30000">
                <a:sym typeface="Symbol" panose="05050102010706020507" pitchFamily="18" charset="2"/>
              </a:rPr>
              <a:t>2+</a:t>
            </a:r>
            <a:r>
              <a:rPr lang="en-GB" altLang="en-US">
                <a:sym typeface="Symbol" panose="05050102010706020507" pitchFamily="18" charset="2"/>
              </a:rPr>
              <a:t>(g) + e</a:t>
            </a:r>
            <a:r>
              <a:rPr lang="en-GB" altLang="en-US" baseline="30000">
                <a:sym typeface="Symbol" panose="05050102010706020507" pitchFamily="18" charset="2"/>
              </a:rPr>
              <a:t>- 		 </a:t>
            </a:r>
            <a:r>
              <a:rPr lang="en-GB" altLang="en-US">
                <a:sym typeface="Symbol" panose="05050102010706020507" pitchFamily="18" charset="2"/>
              </a:rPr>
              <a:t>H</a:t>
            </a:r>
            <a:r>
              <a:rPr lang="en-GB" altLang="en-US" baseline="-25000">
                <a:sym typeface="Symbol" panose="05050102010706020507" pitchFamily="18" charset="2"/>
              </a:rPr>
              <a:t>i</a:t>
            </a:r>
            <a:r>
              <a:rPr lang="en-GB" altLang="en-US">
                <a:sym typeface="Symbol" panose="05050102010706020507" pitchFamily="18" charset="2"/>
              </a:rPr>
              <a:t>(2)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>
                <a:sym typeface="Symbol" panose="05050102010706020507" pitchFamily="18" charset="2"/>
              </a:rPr>
              <a:t>M</a:t>
            </a:r>
            <a:r>
              <a:rPr lang="en-GB" altLang="en-US" baseline="30000">
                <a:sym typeface="Symbol" panose="05050102010706020507" pitchFamily="18" charset="2"/>
              </a:rPr>
              <a:t>2+</a:t>
            </a:r>
            <a:r>
              <a:rPr lang="en-GB" altLang="en-US">
                <a:sym typeface="Symbol" panose="05050102010706020507" pitchFamily="18" charset="2"/>
              </a:rPr>
              <a:t>(g)		M</a:t>
            </a:r>
            <a:r>
              <a:rPr lang="en-GB" altLang="en-US" baseline="30000">
                <a:sym typeface="Symbol" panose="05050102010706020507" pitchFamily="18" charset="2"/>
              </a:rPr>
              <a:t>3+</a:t>
            </a:r>
            <a:r>
              <a:rPr lang="en-GB" altLang="en-US">
                <a:sym typeface="Symbol" panose="05050102010706020507" pitchFamily="18" charset="2"/>
              </a:rPr>
              <a:t>(g) + e</a:t>
            </a:r>
            <a:r>
              <a:rPr lang="en-GB" altLang="en-US" baseline="30000">
                <a:sym typeface="Symbol" panose="05050102010706020507" pitchFamily="18" charset="2"/>
              </a:rPr>
              <a:t>- 		 </a:t>
            </a:r>
            <a:r>
              <a:rPr lang="en-GB" altLang="en-US">
                <a:sym typeface="Symbol" panose="05050102010706020507" pitchFamily="18" charset="2"/>
              </a:rPr>
              <a:t>H</a:t>
            </a:r>
            <a:r>
              <a:rPr lang="en-GB" altLang="en-US" baseline="-25000">
                <a:sym typeface="Symbol" panose="05050102010706020507" pitchFamily="18" charset="2"/>
              </a:rPr>
              <a:t>i</a:t>
            </a:r>
            <a:r>
              <a:rPr lang="en-GB" altLang="en-US">
                <a:sym typeface="Symbol" panose="05050102010706020507" pitchFamily="18" charset="2"/>
              </a:rPr>
              <a:t>(3)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>
                <a:sym typeface="Symbol" panose="05050102010706020507" pitchFamily="18" charset="2"/>
              </a:rPr>
              <a:t>M</a:t>
            </a:r>
            <a:r>
              <a:rPr lang="en-GB" altLang="en-US" baseline="30000">
                <a:sym typeface="Symbol" panose="05050102010706020507" pitchFamily="18" charset="2"/>
              </a:rPr>
              <a:t>3+</a:t>
            </a:r>
            <a:r>
              <a:rPr lang="en-GB" altLang="en-US">
                <a:sym typeface="Symbol" panose="05050102010706020507" pitchFamily="18" charset="2"/>
              </a:rPr>
              <a:t>(g)		M</a:t>
            </a:r>
            <a:r>
              <a:rPr lang="en-GB" altLang="en-US" baseline="30000">
                <a:sym typeface="Symbol" panose="05050102010706020507" pitchFamily="18" charset="2"/>
              </a:rPr>
              <a:t>4+</a:t>
            </a:r>
            <a:r>
              <a:rPr lang="en-GB" altLang="en-US">
                <a:sym typeface="Symbol" panose="05050102010706020507" pitchFamily="18" charset="2"/>
              </a:rPr>
              <a:t>(g) + e</a:t>
            </a:r>
            <a:r>
              <a:rPr lang="en-GB" altLang="en-US" baseline="30000">
                <a:sym typeface="Symbol" panose="05050102010706020507" pitchFamily="18" charset="2"/>
              </a:rPr>
              <a:t>- 		 </a:t>
            </a:r>
            <a:r>
              <a:rPr lang="en-GB" altLang="en-US">
                <a:sym typeface="Symbol" panose="05050102010706020507" pitchFamily="18" charset="2"/>
              </a:rPr>
              <a:t>H</a:t>
            </a:r>
            <a:r>
              <a:rPr lang="en-GB" altLang="en-US" baseline="-25000">
                <a:sym typeface="Symbol" panose="05050102010706020507" pitchFamily="18" charset="2"/>
              </a:rPr>
              <a:t>i</a:t>
            </a:r>
            <a:r>
              <a:rPr lang="en-GB" altLang="en-US">
                <a:sym typeface="Symbol" panose="05050102010706020507" pitchFamily="18" charset="2"/>
              </a:rPr>
              <a:t>(4)</a:t>
            </a:r>
          </a:p>
        </p:txBody>
      </p:sp>
    </p:spTree>
  </p:cSld>
  <p:clrMapOvr>
    <a:masterClrMapping/>
  </p:clrMapOvr>
  <p:transition>
    <p:blinds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3614E38-234C-EE53-FB4D-F29985B00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795B455-B5D4-7BB6-F2B5-B089CF348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4FFB-F30C-421A-BD74-287F767733E9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068F34D0-395D-C49E-2277-CEDC9DC864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295400"/>
          </a:xfrm>
        </p:spPr>
        <p:txBody>
          <a:bodyPr/>
          <a:lstStyle/>
          <a:p>
            <a:r>
              <a:rPr lang="en-GB" altLang="en-US">
                <a:sym typeface="Symbol" panose="05050102010706020507" pitchFamily="18" charset="2"/>
              </a:rPr>
              <a:t>H</a:t>
            </a:r>
            <a:r>
              <a:rPr lang="en-GB" altLang="en-US" baseline="-25000">
                <a:sym typeface="Symbol" panose="05050102010706020507" pitchFamily="18" charset="2"/>
              </a:rPr>
              <a:t>i</a:t>
            </a:r>
            <a:r>
              <a:rPr lang="en-GB" altLang="en-US">
                <a:sym typeface="Symbol" panose="05050102010706020507" pitchFamily="18" charset="2"/>
              </a:rPr>
              <a:t> for Ca and V</a:t>
            </a:r>
          </a:p>
        </p:txBody>
      </p:sp>
      <p:graphicFrame>
        <p:nvGraphicFramePr>
          <p:cNvPr id="39079" name="Group 167">
            <a:extLst>
              <a:ext uri="{FF2B5EF4-FFF2-40B4-BE49-F238E27FC236}">
                <a16:creationId xmlns:a16="http://schemas.microsoft.com/office/drawing/2014/main" id="{EBBA4366-278B-8A43-1CA1-62C98C92D99E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735013" y="1981200"/>
          <a:ext cx="7672387" cy="4116388"/>
        </p:xfrm>
        <a:graphic>
          <a:graphicData uri="http://schemas.openxmlformats.org/drawingml/2006/table">
            <a:tbl>
              <a:tblPr/>
              <a:tblGrid>
                <a:gridCol w="2389187">
                  <a:extLst>
                    <a:ext uri="{9D8B030D-6E8A-4147-A177-3AD203B41FA5}">
                      <a16:colId xmlns:a16="http://schemas.microsoft.com/office/drawing/2014/main" val="319408623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1218729833"/>
                    </a:ext>
                  </a:extLst>
                </a:gridCol>
                <a:gridCol w="1319213">
                  <a:extLst>
                    <a:ext uri="{9D8B030D-6E8A-4147-A177-3AD203B41FA5}">
                      <a16:colId xmlns:a16="http://schemas.microsoft.com/office/drawing/2014/main" val="194489021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410448411"/>
                    </a:ext>
                  </a:extLst>
                </a:gridCol>
                <a:gridCol w="1347787">
                  <a:extLst>
                    <a:ext uri="{9D8B030D-6E8A-4147-A177-3AD203B41FA5}">
                      <a16:colId xmlns:a16="http://schemas.microsoft.com/office/drawing/2014/main" val="3667242894"/>
                    </a:ext>
                  </a:extLst>
                </a:gridCol>
              </a:tblGrid>
              <a:tr h="10287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Element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Ionisation Enthalpies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[kJ mol</a:t>
                      </a:r>
                      <a:r>
                        <a:rPr kumimoji="0" lang="en-GB" altLang="en-US" sz="2800" b="1" i="0" u="none" strike="noStrike" cap="none" normalizeH="0" baseline="3000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-1</a:t>
                      </a: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563660"/>
                  </a:ext>
                </a:extLst>
              </a:tr>
              <a:tr h="10287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H</a:t>
                      </a:r>
                      <a:r>
                        <a:rPr kumimoji="0" lang="en-GB" alt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i</a:t>
                      </a: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(1)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H</a:t>
                      </a:r>
                      <a:r>
                        <a:rPr kumimoji="0" lang="en-GB" alt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i</a:t>
                      </a: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(2)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H</a:t>
                      </a:r>
                      <a:r>
                        <a:rPr kumimoji="0" lang="en-GB" alt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i</a:t>
                      </a: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(3)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H</a:t>
                      </a:r>
                      <a:r>
                        <a:rPr kumimoji="0" lang="en-GB" alt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i</a:t>
                      </a: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(4)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9514794"/>
                  </a:ext>
                </a:extLst>
              </a:tr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Ca [Ar]4s</a:t>
                      </a:r>
                      <a:r>
                        <a:rPr kumimoji="0" lang="en-GB" altLang="en-US" sz="2800" b="1" i="0" u="none" strike="noStrike" cap="none" normalizeH="0" baseline="3000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+596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+1152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+4918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+6480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8639836"/>
                  </a:ext>
                </a:extLst>
              </a:tr>
              <a:tr h="102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V [Ar]3d</a:t>
                      </a:r>
                      <a:r>
                        <a:rPr kumimoji="0" lang="en-GB" altLang="en-US" sz="2800" b="1" i="0" u="none" strike="noStrike" cap="none" normalizeH="0" baseline="3000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4s</a:t>
                      </a:r>
                      <a:r>
                        <a:rPr kumimoji="0" lang="en-GB" altLang="en-US" sz="2800" b="1" i="0" u="none" strike="noStrike" cap="none" normalizeH="0" baseline="3000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endParaRPr kumimoji="0" lang="en-GB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+656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+1420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+2834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+4513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67536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blinds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DACFB92-3B48-2E4B-AD46-A4EBCA598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7DA392F-82B1-0B46-A5D5-79A03EF9F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B5E3-C404-43EE-BF90-D5BF1D3DD55E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C83D4793-4D08-6145-ADD8-2489FC0237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ym typeface="Symbol" panose="05050102010706020507" pitchFamily="18" charset="2"/>
              </a:rPr>
              <a:t>H</a:t>
            </a:r>
            <a:r>
              <a:rPr lang="en-GB" altLang="en-US" baseline="-25000">
                <a:sym typeface="Symbol" panose="05050102010706020507" pitchFamily="18" charset="2"/>
              </a:rPr>
              <a:t>i</a:t>
            </a:r>
            <a:r>
              <a:rPr lang="en-GB" altLang="en-US">
                <a:sym typeface="Symbol" panose="05050102010706020507" pitchFamily="18" charset="2"/>
              </a:rPr>
              <a:t> for Ca and V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6AD384AC-B6DB-50F6-5AB8-7395CC5201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Both Ca &amp; V always lose the 4s electrons</a:t>
            </a:r>
          </a:p>
          <a:p>
            <a:r>
              <a:rPr lang="en-GB" altLang="en-US" sz="2800"/>
              <a:t>For Ca </a:t>
            </a:r>
          </a:p>
          <a:p>
            <a:pPr lvl="1"/>
            <a:r>
              <a:rPr lang="en-GB" altLang="en-US" sz="2400">
                <a:sym typeface="Symbol" panose="05050102010706020507" pitchFamily="18" charset="2"/>
              </a:rPr>
              <a:t>H</a:t>
            </a:r>
            <a:r>
              <a:rPr lang="en-GB" altLang="en-US" sz="2400" baseline="-25000">
                <a:sym typeface="Symbol" panose="05050102010706020507" pitchFamily="18" charset="2"/>
              </a:rPr>
              <a:t>i</a:t>
            </a:r>
            <a:r>
              <a:rPr lang="en-GB" altLang="en-US" sz="2400">
                <a:sym typeface="Symbol" panose="05050102010706020507" pitchFamily="18" charset="2"/>
              </a:rPr>
              <a:t>(1) &amp; H</a:t>
            </a:r>
            <a:r>
              <a:rPr lang="en-GB" altLang="en-US" sz="2400" baseline="-25000">
                <a:sym typeface="Symbol" panose="05050102010706020507" pitchFamily="18" charset="2"/>
              </a:rPr>
              <a:t>i</a:t>
            </a:r>
            <a:r>
              <a:rPr lang="en-GB" altLang="en-US" sz="2400">
                <a:sym typeface="Symbol" panose="05050102010706020507" pitchFamily="18" charset="2"/>
              </a:rPr>
              <a:t>(2) relatively low as corresponds to removing outer 4s e</a:t>
            </a:r>
            <a:r>
              <a:rPr lang="en-GB" altLang="en-US" sz="2400" baseline="30000">
                <a:sym typeface="Symbol" panose="05050102010706020507" pitchFamily="18" charset="2"/>
              </a:rPr>
              <a:t>-</a:t>
            </a:r>
            <a:endParaRPr lang="en-GB" altLang="en-US" sz="2400">
              <a:sym typeface="Symbol" panose="05050102010706020507" pitchFamily="18" charset="2"/>
            </a:endParaRPr>
          </a:p>
          <a:p>
            <a:pPr lvl="1"/>
            <a:r>
              <a:rPr lang="en-GB" altLang="en-US" sz="2400">
                <a:sym typeface="Symbol" panose="05050102010706020507" pitchFamily="18" charset="2"/>
              </a:rPr>
              <a:t>Sharp increase in H</a:t>
            </a:r>
            <a:r>
              <a:rPr lang="en-GB" altLang="en-US" sz="2400" baseline="-25000">
                <a:sym typeface="Symbol" panose="05050102010706020507" pitchFamily="18" charset="2"/>
              </a:rPr>
              <a:t>i</a:t>
            </a:r>
            <a:r>
              <a:rPr lang="en-GB" altLang="en-US" sz="2400">
                <a:sym typeface="Symbol" panose="05050102010706020507" pitchFamily="18" charset="2"/>
              </a:rPr>
              <a:t>(3) &amp; H</a:t>
            </a:r>
            <a:r>
              <a:rPr lang="en-GB" altLang="en-US" sz="2400" baseline="-25000">
                <a:sym typeface="Symbol" panose="05050102010706020507" pitchFamily="18" charset="2"/>
              </a:rPr>
              <a:t>i</a:t>
            </a:r>
            <a:r>
              <a:rPr lang="en-GB" altLang="en-US" sz="2400">
                <a:sym typeface="Symbol" panose="05050102010706020507" pitchFamily="18" charset="2"/>
              </a:rPr>
              <a:t>(4) cf H</a:t>
            </a:r>
            <a:r>
              <a:rPr lang="en-GB" altLang="en-US" sz="2400" baseline="-25000">
                <a:sym typeface="Symbol" panose="05050102010706020507" pitchFamily="18" charset="2"/>
              </a:rPr>
              <a:t>i</a:t>
            </a:r>
            <a:r>
              <a:rPr lang="en-GB" altLang="en-US" sz="2400">
                <a:sym typeface="Symbol" panose="05050102010706020507" pitchFamily="18" charset="2"/>
              </a:rPr>
              <a:t>(2) due to difficulty in removing 3p e</a:t>
            </a:r>
            <a:r>
              <a:rPr lang="en-GB" altLang="en-US" sz="2400" baseline="30000">
                <a:sym typeface="Symbol" panose="05050102010706020507" pitchFamily="18" charset="2"/>
              </a:rPr>
              <a:t>-</a:t>
            </a:r>
          </a:p>
          <a:p>
            <a:r>
              <a:rPr lang="en-GB" altLang="en-US" sz="2800">
                <a:sym typeface="Symbol" panose="05050102010706020507" pitchFamily="18" charset="2"/>
              </a:rPr>
              <a:t>For Sc</a:t>
            </a:r>
          </a:p>
          <a:p>
            <a:pPr lvl="1"/>
            <a:r>
              <a:rPr lang="en-GB" altLang="en-US" sz="2400">
                <a:sym typeface="Symbol" panose="05050102010706020507" pitchFamily="18" charset="2"/>
              </a:rPr>
              <a:t>Gradual increase from H</a:t>
            </a:r>
            <a:r>
              <a:rPr lang="en-GB" altLang="en-US" sz="2400" baseline="-25000">
                <a:sym typeface="Symbol" panose="05050102010706020507" pitchFamily="18" charset="2"/>
              </a:rPr>
              <a:t>i</a:t>
            </a:r>
            <a:r>
              <a:rPr lang="en-GB" altLang="en-US" sz="2400">
                <a:sym typeface="Symbol" panose="05050102010706020507" pitchFamily="18" charset="2"/>
              </a:rPr>
              <a:t>(1) to H</a:t>
            </a:r>
            <a:r>
              <a:rPr lang="en-GB" altLang="en-US" sz="2400" baseline="-25000">
                <a:sym typeface="Symbol" panose="05050102010706020507" pitchFamily="18" charset="2"/>
              </a:rPr>
              <a:t>i</a:t>
            </a:r>
            <a:r>
              <a:rPr lang="en-GB" altLang="en-US" sz="2400">
                <a:sym typeface="Symbol" panose="05050102010706020507" pitchFamily="18" charset="2"/>
              </a:rPr>
              <a:t>(4) as removing 4s then 3d e</a:t>
            </a:r>
            <a:r>
              <a:rPr lang="en-GB" altLang="en-US" sz="2400" baseline="30000">
                <a:sym typeface="Symbol" panose="05050102010706020507" pitchFamily="18" charset="2"/>
              </a:rPr>
              <a:t>-</a:t>
            </a:r>
            <a:endParaRPr lang="en-GB" altLang="en-US" sz="2400"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DF5619A-13F1-3C1B-9356-D144411FF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57682C7-3259-1C1D-279A-336A1A6F0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5935-B0E4-463A-9919-5E97CAA19438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25964EE1-34A5-92E0-D403-36F23E329F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Electronic Configuration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1988AD9-654C-350B-EF53-1BE82058C5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Across the 1</a:t>
            </a:r>
            <a:r>
              <a:rPr lang="en-GB" altLang="en-US" baseline="30000"/>
              <a:t>st</a:t>
            </a:r>
            <a:r>
              <a:rPr lang="en-GB" altLang="en-US"/>
              <a:t> row of the d block (Sc to Zn) each element 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has 1 more electron and 1 more proton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Each “additional” electron enters the 3d sub-shell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The core configuration for all the period 4 transition elements is that of Ar</a:t>
            </a:r>
          </a:p>
          <a:p>
            <a:pPr lvl="2">
              <a:lnSpc>
                <a:spcPct val="90000"/>
              </a:lnSpc>
            </a:pPr>
            <a:r>
              <a:rPr lang="en-GB" altLang="en-US"/>
              <a:t>1s</a:t>
            </a:r>
            <a:r>
              <a:rPr lang="en-GB" altLang="en-US" baseline="30000"/>
              <a:t>2</a:t>
            </a:r>
            <a:r>
              <a:rPr lang="en-GB" altLang="en-US"/>
              <a:t>2s</a:t>
            </a:r>
            <a:r>
              <a:rPr lang="en-GB" altLang="en-US" baseline="30000"/>
              <a:t>2</a:t>
            </a:r>
            <a:r>
              <a:rPr lang="en-GB" altLang="en-US"/>
              <a:t>2p</a:t>
            </a:r>
            <a:r>
              <a:rPr lang="en-GB" altLang="en-US" baseline="30000"/>
              <a:t>6</a:t>
            </a:r>
            <a:r>
              <a:rPr lang="en-GB" altLang="en-US"/>
              <a:t>3s</a:t>
            </a:r>
            <a:r>
              <a:rPr lang="en-GB" altLang="en-US" baseline="30000"/>
              <a:t>2</a:t>
            </a:r>
            <a:r>
              <a:rPr lang="en-GB" altLang="en-US"/>
              <a:t>3p</a:t>
            </a:r>
            <a:r>
              <a:rPr lang="en-GB" altLang="en-US" baseline="30000"/>
              <a:t>6</a:t>
            </a:r>
          </a:p>
        </p:txBody>
      </p:sp>
    </p:spTree>
  </p:cSld>
  <p:clrMapOvr>
    <a:masterClrMapping/>
  </p:clrMapOvr>
  <p:transition>
    <p:blinds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72BEDB8-5E86-F7A4-ABFD-151E609DD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B08B57F-20C7-525B-57D1-61761249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2B9DD-4501-498C-8642-BD66114AFE9D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DEB39B66-1ACC-F8C1-4CA9-400453469A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Oxidation States of TM’s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6AAFA56B-754A-3994-4C1D-6DEFED18B4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In the following table</a:t>
            </a:r>
          </a:p>
          <a:p>
            <a:pPr lvl="1"/>
            <a:r>
              <a:rPr lang="en-GB" altLang="en-US"/>
              <a:t>Most important OS’s in boxes</a:t>
            </a:r>
          </a:p>
          <a:p>
            <a:pPr lvl="1"/>
            <a:r>
              <a:rPr lang="en-GB" altLang="en-US"/>
              <a:t>OS = +1 only important for Cu</a:t>
            </a:r>
          </a:p>
          <a:p>
            <a:pPr lvl="1"/>
            <a:r>
              <a:rPr lang="en-GB" altLang="en-US"/>
              <a:t>In all others sum of </a:t>
            </a:r>
            <a:r>
              <a:rPr lang="en-GB" altLang="en-US">
                <a:sym typeface="Symbol" panose="05050102010706020507" pitchFamily="18" charset="2"/>
              </a:rPr>
              <a:t>H</a:t>
            </a:r>
            <a:r>
              <a:rPr lang="en-GB" altLang="en-US" baseline="-25000">
                <a:sym typeface="Symbol" panose="05050102010706020507" pitchFamily="18" charset="2"/>
              </a:rPr>
              <a:t>i</a:t>
            </a:r>
            <a:r>
              <a:rPr lang="en-GB" altLang="en-US">
                <a:sym typeface="Symbol" panose="05050102010706020507" pitchFamily="18" charset="2"/>
              </a:rPr>
              <a:t>(1) + H</a:t>
            </a:r>
            <a:r>
              <a:rPr lang="en-GB" altLang="en-US" baseline="-25000">
                <a:sym typeface="Symbol" panose="05050102010706020507" pitchFamily="18" charset="2"/>
              </a:rPr>
              <a:t>i</a:t>
            </a:r>
            <a:r>
              <a:rPr lang="en-GB" altLang="en-US">
                <a:sym typeface="Symbol" panose="05050102010706020507" pitchFamily="18" charset="2"/>
              </a:rPr>
              <a:t>(2) low enough for 2e</a:t>
            </a:r>
            <a:r>
              <a:rPr lang="en-GB" altLang="en-US" baseline="30000">
                <a:sym typeface="Symbol" panose="05050102010706020507" pitchFamily="18" charset="2"/>
              </a:rPr>
              <a:t>-</a:t>
            </a:r>
            <a:r>
              <a:rPr lang="en-GB" altLang="en-US">
                <a:sym typeface="Symbol" panose="05050102010706020507" pitchFamily="18" charset="2"/>
              </a:rPr>
              <a:t> to be removed</a:t>
            </a:r>
          </a:p>
          <a:p>
            <a:pPr lvl="1"/>
            <a:r>
              <a:rPr lang="en-GB" altLang="en-US">
                <a:sym typeface="Symbol" panose="05050102010706020507" pitchFamily="18" charset="2"/>
              </a:rPr>
              <a:t>OS = +2, where 4s e</a:t>
            </a:r>
            <a:r>
              <a:rPr lang="en-GB" altLang="en-US" baseline="30000">
                <a:sym typeface="Symbol" panose="05050102010706020507" pitchFamily="18" charset="2"/>
              </a:rPr>
              <a:t>-</a:t>
            </a:r>
            <a:r>
              <a:rPr lang="en-GB" altLang="en-US">
                <a:sym typeface="Symbol" panose="05050102010706020507" pitchFamily="18" charset="2"/>
              </a:rPr>
              <a:t> lost shown by all except for Sc and Ti</a:t>
            </a:r>
          </a:p>
          <a:p>
            <a:pPr lvl="1"/>
            <a:r>
              <a:rPr lang="en-GB" altLang="en-US">
                <a:sym typeface="Symbol" panose="05050102010706020507" pitchFamily="18" charset="2"/>
              </a:rPr>
              <a:t>OS = +3, shown by all except Zn</a:t>
            </a:r>
          </a:p>
        </p:txBody>
      </p:sp>
    </p:spTree>
  </p:cSld>
  <p:clrMapOvr>
    <a:masterClrMapping/>
  </p:clrMapOvr>
  <p:transition>
    <p:blinds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BD053E0-E7F2-73EC-3B5D-6A9D17902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8AAF130-E854-160B-5E0F-2F1B016EF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EBBE-A6F0-4344-9C27-26972A985AD9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D067CF07-D34A-8F39-64B8-C343663968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Oxidation States of TM’s</a:t>
            </a:r>
          </a:p>
        </p:txBody>
      </p:sp>
      <p:graphicFrame>
        <p:nvGraphicFramePr>
          <p:cNvPr id="19887" name="Group 1455">
            <a:extLst>
              <a:ext uri="{FF2B5EF4-FFF2-40B4-BE49-F238E27FC236}">
                <a16:creationId xmlns:a16="http://schemas.microsoft.com/office/drawing/2014/main" id="{29B7275B-B0AA-55C0-ADAD-569D6F087DAC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23188" cy="4386263"/>
        </p:xfrm>
        <a:graphic>
          <a:graphicData uri="http://schemas.openxmlformats.org/drawingml/2006/table">
            <a:tbl>
              <a:tblPr/>
              <a:tblGrid>
                <a:gridCol w="612775">
                  <a:extLst>
                    <a:ext uri="{9D8B030D-6E8A-4147-A177-3AD203B41FA5}">
                      <a16:colId xmlns:a16="http://schemas.microsoft.com/office/drawing/2014/main" val="404568988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32864063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32637149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32276144"/>
                    </a:ext>
                  </a:extLst>
                </a:gridCol>
                <a:gridCol w="595313">
                  <a:extLst>
                    <a:ext uri="{9D8B030D-6E8A-4147-A177-3AD203B41FA5}">
                      <a16:colId xmlns:a16="http://schemas.microsoft.com/office/drawing/2014/main" val="315032586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5465883"/>
                    </a:ext>
                  </a:extLst>
                </a:gridCol>
                <a:gridCol w="595313">
                  <a:extLst>
                    <a:ext uri="{9D8B030D-6E8A-4147-A177-3AD203B41FA5}">
                      <a16:colId xmlns:a16="http://schemas.microsoft.com/office/drawing/2014/main" val="37228744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01425814"/>
                    </a:ext>
                  </a:extLst>
                </a:gridCol>
                <a:gridCol w="684213">
                  <a:extLst>
                    <a:ext uri="{9D8B030D-6E8A-4147-A177-3AD203B41FA5}">
                      <a16:colId xmlns:a16="http://schemas.microsoft.com/office/drawing/2014/main" val="363639875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89960806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337416066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8853450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6008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49012764"/>
                    </a:ext>
                  </a:extLst>
                </a:gridCol>
                <a:gridCol w="595312">
                  <a:extLst>
                    <a:ext uri="{9D8B030D-6E8A-4147-A177-3AD203B41FA5}">
                      <a16:colId xmlns:a16="http://schemas.microsoft.com/office/drawing/2014/main" val="316024506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55633673"/>
                    </a:ext>
                  </a:extLst>
                </a:gridCol>
                <a:gridCol w="595312">
                  <a:extLst>
                    <a:ext uri="{9D8B030D-6E8A-4147-A177-3AD203B41FA5}">
                      <a16:colId xmlns:a16="http://schemas.microsoft.com/office/drawing/2014/main" val="27813874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4743132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3374153609"/>
                    </a:ext>
                  </a:extLst>
                </a:gridCol>
              </a:tblGrid>
              <a:tr h="257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Sc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Ti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V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Cr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Mn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Fe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Co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Ni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Cu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Zn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0490125"/>
                  </a:ext>
                </a:extLst>
              </a:tr>
              <a:tr h="257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808070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2654269"/>
                  </a:ext>
                </a:extLst>
              </a:tr>
              <a:tr h="354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2556522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034353"/>
                  </a:ext>
                </a:extLst>
              </a:tr>
              <a:tr h="257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5950199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443741"/>
                  </a:ext>
                </a:extLst>
              </a:tr>
              <a:tr h="257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1730803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6509279"/>
                  </a:ext>
                </a:extLst>
              </a:tr>
              <a:tr h="257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3922501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2612671"/>
                  </a:ext>
                </a:extLst>
              </a:tr>
              <a:tr h="257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5173520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9261479"/>
                  </a:ext>
                </a:extLst>
              </a:tr>
              <a:tr h="257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+7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117798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blinds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233EB36-2A13-D96B-CE8C-FD1F4B82C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8618B32-8633-3866-605A-8122B1D43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41B1-81ED-4298-A63D-7589CF9219C7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FFB051E1-19F7-9C38-544E-7FB0B715CB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Oxidation States of TM’s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A22F7B6-4DD0-3311-52E2-B97215A9B4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No of OS’s shown by an element increases from Sc to Mn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In each of these elements highest OS is equal to no. of 3d and 4s e</a:t>
            </a:r>
            <a:r>
              <a:rPr lang="en-GB" altLang="en-US" sz="2400" baseline="30000"/>
              <a:t>-</a:t>
            </a:r>
            <a:endParaRPr lang="en-GB" altLang="en-US" sz="2400"/>
          </a:p>
          <a:p>
            <a:pPr>
              <a:lnSpc>
                <a:spcPct val="90000"/>
              </a:lnSpc>
            </a:pPr>
            <a:r>
              <a:rPr lang="en-GB" altLang="en-US" sz="2800"/>
              <a:t>After Mn decrease in no. of OS’s shown by an element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Highest OS shown becomes lower and less stable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Seems increasing nuclear charge binds 3d e</a:t>
            </a:r>
            <a:r>
              <a:rPr lang="en-GB" altLang="en-US" sz="2400" baseline="30000"/>
              <a:t>-</a:t>
            </a:r>
            <a:r>
              <a:rPr lang="en-GB" altLang="en-US" sz="2400"/>
              <a:t> more strongly, hence harder to remove</a:t>
            </a:r>
          </a:p>
        </p:txBody>
      </p:sp>
    </p:spTree>
  </p:cSld>
  <p:clrMapOvr>
    <a:masterClrMapping/>
  </p:clrMapOvr>
  <p:transition>
    <p:blinds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64FE2BE-5B3F-BCA8-E266-7291877B6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322BDE6-6C0E-70FC-264C-1FECD0E3D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227B-1857-42A2-BA87-CF56AF5BBD9B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060D2249-E888-643B-3700-CFF5D3774A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17500"/>
            <a:ext cx="7772400" cy="1143000"/>
          </a:xfrm>
        </p:spPr>
        <p:txBody>
          <a:bodyPr/>
          <a:lstStyle/>
          <a:p>
            <a:r>
              <a:rPr lang="en-GB" altLang="en-US"/>
              <a:t>Oxidation States of TM’s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6E14926A-98D1-7F70-5609-B4794E4763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In general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Lower OS’s found in simple ionic compounds</a:t>
            </a:r>
          </a:p>
          <a:p>
            <a:pPr lvl="2">
              <a:lnSpc>
                <a:spcPct val="90000"/>
              </a:lnSpc>
            </a:pPr>
            <a:r>
              <a:rPr lang="en-GB" altLang="en-US"/>
              <a:t>E.g. compounds containing Cr</a:t>
            </a:r>
            <a:r>
              <a:rPr lang="en-GB" altLang="en-US" baseline="30000"/>
              <a:t>3+</a:t>
            </a:r>
            <a:r>
              <a:rPr lang="en-GB" altLang="en-US"/>
              <a:t>, Mn</a:t>
            </a:r>
            <a:r>
              <a:rPr lang="en-GB" altLang="en-US" baseline="30000"/>
              <a:t>2+</a:t>
            </a:r>
            <a:r>
              <a:rPr lang="en-GB" altLang="en-US"/>
              <a:t>, Fe</a:t>
            </a:r>
            <a:r>
              <a:rPr lang="en-GB" altLang="en-US" baseline="30000"/>
              <a:t>3+</a:t>
            </a:r>
            <a:r>
              <a:rPr lang="en-GB" altLang="en-US"/>
              <a:t>, Cu</a:t>
            </a:r>
            <a:r>
              <a:rPr lang="en-GB" altLang="en-US" baseline="30000"/>
              <a:t>2+</a:t>
            </a:r>
            <a:r>
              <a:rPr lang="en-GB" altLang="en-US"/>
              <a:t> ions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TM’s in higher OS’s usually covalently bound to electronegative element such as O or F</a:t>
            </a:r>
          </a:p>
          <a:p>
            <a:pPr lvl="2">
              <a:lnSpc>
                <a:spcPct val="90000"/>
              </a:lnSpc>
            </a:pPr>
            <a:r>
              <a:rPr lang="en-GB" altLang="en-US"/>
              <a:t>E.g VO</a:t>
            </a:r>
            <a:r>
              <a:rPr lang="en-GB" altLang="en-US" baseline="-25000"/>
              <a:t>3</a:t>
            </a:r>
            <a:r>
              <a:rPr lang="en-GB" altLang="en-US" baseline="30000"/>
              <a:t>-</a:t>
            </a:r>
            <a:r>
              <a:rPr lang="en-GB" altLang="en-US"/>
              <a:t>, vanadate(V) ion; MnO</a:t>
            </a:r>
            <a:r>
              <a:rPr lang="en-GB" altLang="en-US" baseline="-25000"/>
              <a:t>4</a:t>
            </a:r>
            <a:r>
              <a:rPr lang="en-GB" altLang="en-US" baseline="30000"/>
              <a:t>-</a:t>
            </a:r>
            <a:r>
              <a:rPr lang="en-GB" altLang="en-US"/>
              <a:t>, manganate(VII) ion </a:t>
            </a:r>
          </a:p>
          <a:p>
            <a:pPr lvl="2">
              <a:lnSpc>
                <a:spcPct val="90000"/>
              </a:lnSpc>
            </a:pPr>
            <a:r>
              <a:rPr lang="en-GB" altLang="en-US"/>
              <a:t>Simple ions with high OS’s such as V</a:t>
            </a:r>
            <a:r>
              <a:rPr lang="en-GB" altLang="en-US" baseline="30000"/>
              <a:t>5+</a:t>
            </a:r>
            <a:r>
              <a:rPr lang="en-GB" altLang="en-US"/>
              <a:t> &amp; Mn</a:t>
            </a:r>
            <a:r>
              <a:rPr lang="en-GB" altLang="en-US" baseline="30000"/>
              <a:t>7+</a:t>
            </a:r>
            <a:r>
              <a:rPr lang="en-GB" altLang="en-US"/>
              <a:t> </a:t>
            </a:r>
            <a:r>
              <a:rPr lang="en-GB" altLang="en-US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are not formed</a:t>
            </a:r>
          </a:p>
        </p:txBody>
      </p:sp>
    </p:spTree>
  </p:cSld>
  <p:clrMapOvr>
    <a:masterClrMapping/>
  </p:clrMapOvr>
  <p:transition>
    <p:blinds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DA35FD5-465D-D608-A142-A877F7BF3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2762A96-8C21-8532-0964-A6708FE0F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3E1A-5AB9-4D46-BAB6-4F6853038B36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54CC1791-39A9-252F-5003-EAFADC9C38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Stability of OS’s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493ACCA-CCBB-ABAB-FA17-BBA8A5FF62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Change from one OS to another is a redox reaction</a:t>
            </a:r>
          </a:p>
          <a:p>
            <a:r>
              <a:rPr lang="en-GB" altLang="en-US"/>
              <a:t>Relative stability of different OS’s can be predicted by looking at Standard Electrode Potentials </a:t>
            </a:r>
          </a:p>
          <a:p>
            <a:pPr lvl="1"/>
            <a:r>
              <a:rPr lang="en-GB" altLang="en-US"/>
              <a:t>E</a:t>
            </a:r>
            <a:r>
              <a:rPr lang="en-GB" altLang="en-US" baseline="30000">
                <a:sym typeface="Symbol" panose="05050102010706020507" pitchFamily="18" charset="2"/>
              </a:rPr>
              <a:t></a:t>
            </a:r>
            <a:r>
              <a:rPr lang="en-GB" altLang="en-US">
                <a:sym typeface="Symbol" panose="05050102010706020507" pitchFamily="18" charset="2"/>
              </a:rPr>
              <a:t> values</a:t>
            </a:r>
          </a:p>
          <a:p>
            <a:endParaRPr lang="en-GB" altLang="en-US" baseline="30000"/>
          </a:p>
        </p:txBody>
      </p:sp>
    </p:spTree>
  </p:cSld>
  <p:clrMapOvr>
    <a:masterClrMapping/>
  </p:clrMapOvr>
  <p:transition>
    <p:blinds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3846233-7F7B-E84E-DD18-E300D5F48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2E90678-C486-ED3C-0F37-E31D1B262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B26F-C6D9-416F-B8F1-65C4FA032891}" type="slidenum">
              <a:rPr lang="en-GB" altLang="en-US"/>
              <a:pPr/>
              <a:t>25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BBA8B1FB-E6BC-D771-FC14-965B3979FD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03200"/>
            <a:ext cx="7772400" cy="1143000"/>
          </a:xfrm>
        </p:spPr>
        <p:txBody>
          <a:bodyPr/>
          <a:lstStyle/>
          <a:p>
            <a:r>
              <a:rPr lang="en-GB" altLang="en-US"/>
              <a:t>Stability of OS’s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56093E4F-A769-C465-F2B1-234A61085C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09700"/>
            <a:ext cx="7772400" cy="4876800"/>
          </a:xfrm>
        </p:spPr>
        <p:txBody>
          <a:bodyPr/>
          <a:lstStyle/>
          <a:p>
            <a:r>
              <a:rPr lang="en-GB" altLang="en-US"/>
              <a:t>General trends</a:t>
            </a:r>
          </a:p>
          <a:p>
            <a:pPr lvl="1"/>
            <a:r>
              <a:rPr lang="en-GB" altLang="en-US"/>
              <a:t>Higher OS’s become less stable relative to lower ones on moving from left to right across the series</a:t>
            </a:r>
          </a:p>
          <a:p>
            <a:pPr lvl="1"/>
            <a:r>
              <a:rPr lang="en-GB" altLang="en-US"/>
              <a:t>Compounds containing TM’s in high OS’s tend to be oxidising agents e.g MnO</a:t>
            </a:r>
            <a:r>
              <a:rPr lang="en-GB" altLang="en-US" baseline="-25000"/>
              <a:t>4</a:t>
            </a:r>
            <a:r>
              <a:rPr lang="en-GB" altLang="en-US" baseline="30000"/>
              <a:t>-</a:t>
            </a:r>
          </a:p>
          <a:p>
            <a:pPr lvl="1"/>
            <a:r>
              <a:rPr lang="en-GB" altLang="en-US"/>
              <a:t>Compounds with TM’s in low OS’s are often reducing agents e.g V</a:t>
            </a:r>
            <a:r>
              <a:rPr lang="en-GB" altLang="en-US" baseline="30000"/>
              <a:t>2+</a:t>
            </a:r>
            <a:r>
              <a:rPr lang="en-GB" altLang="en-US"/>
              <a:t> &amp; Fe</a:t>
            </a:r>
            <a:r>
              <a:rPr lang="en-GB" altLang="en-US" baseline="30000"/>
              <a:t>2+</a:t>
            </a:r>
          </a:p>
        </p:txBody>
      </p:sp>
    </p:spTree>
  </p:cSld>
  <p:clrMapOvr>
    <a:masterClrMapping/>
  </p:clrMapOvr>
  <p:transition>
    <p:blinds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825D493-4F0C-122C-6ECE-ABA65E8F8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C198BC9-823F-6C1A-8950-979ED4F5E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DCEF3-1917-4F91-8371-0377090110D3}" type="slidenum">
              <a:rPr lang="en-GB" altLang="en-US"/>
              <a:pPr/>
              <a:t>26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D86FBB9B-0E66-32B4-813F-1A2B23ACAE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GB" altLang="en-US"/>
              <a:t>Stability of OS’s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BC967030-268C-0F6A-F357-2C627BA9E3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r>
              <a:rPr lang="en-GB" altLang="en-US" sz="2800"/>
              <a:t>General trends (continued)</a:t>
            </a:r>
          </a:p>
          <a:p>
            <a:pPr lvl="1"/>
            <a:r>
              <a:rPr lang="en-GB" altLang="en-US" sz="2400"/>
              <a:t>Relative stability of +2 state with respect to +3 state increases across the series</a:t>
            </a:r>
          </a:p>
          <a:p>
            <a:pPr lvl="1"/>
            <a:r>
              <a:rPr lang="en-GB" altLang="en-US" sz="2400"/>
              <a:t>For compounds early in the series, +2 state highly reducing </a:t>
            </a:r>
          </a:p>
          <a:p>
            <a:pPr lvl="2"/>
            <a:r>
              <a:rPr lang="en-GB" altLang="en-US" sz="2000"/>
              <a:t>E.g. V</a:t>
            </a:r>
            <a:r>
              <a:rPr lang="en-GB" altLang="en-US" sz="2000" baseline="30000"/>
              <a:t>2+</a:t>
            </a:r>
            <a:r>
              <a:rPr lang="en-GB" altLang="en-US" sz="2000"/>
              <a:t>(aq) &amp; Cr</a:t>
            </a:r>
            <a:r>
              <a:rPr lang="en-GB" altLang="en-US" sz="2000" baseline="30000"/>
              <a:t>2+</a:t>
            </a:r>
            <a:r>
              <a:rPr lang="en-GB" altLang="en-US" sz="2000"/>
              <a:t>(aq) strong reducing agents</a:t>
            </a:r>
          </a:p>
          <a:p>
            <a:pPr lvl="1"/>
            <a:r>
              <a:rPr lang="en-GB" altLang="en-US" sz="2400"/>
              <a:t>Later in series +2 stable, +3 state highly oxidising</a:t>
            </a:r>
          </a:p>
          <a:p>
            <a:pPr lvl="2"/>
            <a:r>
              <a:rPr lang="en-GB" altLang="en-US" sz="2000"/>
              <a:t>E.g. Co</a:t>
            </a:r>
            <a:r>
              <a:rPr lang="en-GB" altLang="en-US" sz="2000" baseline="30000"/>
              <a:t>3+</a:t>
            </a:r>
            <a:r>
              <a:rPr lang="en-GB" altLang="en-US" sz="2000"/>
              <a:t> is a strong oxidising agent, Ni</a:t>
            </a:r>
            <a:r>
              <a:rPr lang="en-GB" altLang="en-US" sz="2000" baseline="30000"/>
              <a:t>3+</a:t>
            </a:r>
            <a:r>
              <a:rPr lang="en-GB" altLang="en-US" sz="2000"/>
              <a:t> &amp; Cu</a:t>
            </a:r>
            <a:r>
              <a:rPr lang="en-GB" altLang="en-US" sz="2000" baseline="30000"/>
              <a:t>3+</a:t>
            </a:r>
            <a:r>
              <a:rPr lang="en-GB" altLang="en-US" sz="2000"/>
              <a:t> do not exist in aqueous solution.</a:t>
            </a:r>
          </a:p>
        </p:txBody>
      </p:sp>
    </p:spTree>
  </p:cSld>
  <p:clrMapOvr>
    <a:masterClrMapping/>
  </p:clrMapOvr>
  <p:transition>
    <p:blinds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16E661D-D702-01E8-179C-9F6DABB94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72D1EEF-283C-E66D-8101-290994A71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DF7D-F7E3-4BCB-9B7B-3A7E2303F59A}" type="slidenum">
              <a:rPr lang="en-GB" altLang="en-US"/>
              <a:pPr/>
              <a:t>27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F2188F7B-66AD-862B-090A-93ACB8461C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GB" altLang="en-US"/>
              <a:t>Catalytic Activity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D0FD308B-7BAF-C575-7EE1-06BC55226F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TM’s and their compounds effective and important catalysts</a:t>
            </a:r>
          </a:p>
          <a:p>
            <a:pPr lvl="1">
              <a:lnSpc>
                <a:spcPct val="90000"/>
              </a:lnSpc>
            </a:pPr>
            <a:r>
              <a:rPr lang="en-GB" alt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Industrially and biologically!!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The “people in the know” believe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catalysts provide reaction pathway with lower E</a:t>
            </a:r>
            <a:r>
              <a:rPr lang="en-GB" altLang="en-US" sz="2400" baseline="-25000"/>
              <a:t>A</a:t>
            </a:r>
            <a:r>
              <a:rPr lang="en-GB" altLang="en-US" sz="2400"/>
              <a:t> than uncatalysed reaction (see CI 10.5)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Once again, 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availability of 3d and 4s e</a:t>
            </a:r>
            <a:r>
              <a:rPr lang="en-GB" altLang="en-US" sz="2400" baseline="30000"/>
              <a:t>-</a:t>
            </a:r>
            <a:r>
              <a:rPr lang="en-GB" altLang="en-US" sz="2400"/>
              <a:t> 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ability to change OS 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among factors which make TM’s such good catalysts</a:t>
            </a:r>
            <a:endParaRPr lang="en-GB" altLang="en-US" sz="2400" baseline="-25000"/>
          </a:p>
        </p:txBody>
      </p:sp>
    </p:spTree>
  </p:cSld>
  <p:clrMapOvr>
    <a:masterClrMapping/>
  </p:clrMapOvr>
  <p:transition>
    <p:blinds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C3432DF-7F43-D911-60E9-8179CED71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63EA661-A507-78FD-0378-8383E627E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FEFB5-03F2-4829-800A-7182C1E5088D}" type="slidenum">
              <a:rPr lang="en-GB" altLang="en-US"/>
              <a:pPr/>
              <a:t>28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67637A24-BE0C-2D2A-52A4-9166EE33C5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GB" altLang="en-US"/>
              <a:t>Heterogeneous Catalysis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68AE94B8-447D-198B-0614-745CE43148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Catalyst in different phase from reactants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Usually means solid TM catalyst with reactants in liquid or gas phases 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TM’s can 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use the 3d and 4s e</a:t>
            </a:r>
            <a:r>
              <a:rPr lang="en-GB" altLang="en-US" sz="2400" baseline="30000"/>
              <a:t>-</a:t>
            </a:r>
            <a:r>
              <a:rPr lang="en-GB" altLang="en-US" sz="2400"/>
              <a:t> of atoms on metal surface to from weak bonds to the reactants. </a:t>
            </a:r>
          </a:p>
          <a:p>
            <a:pPr lvl="1">
              <a:lnSpc>
                <a:spcPct val="90000"/>
              </a:lnSpc>
            </a:pPr>
            <a:r>
              <a:rPr lang="en-GB" altLang="en-US" sz="2400"/>
              <a:t>Once reaction has occurred on TM surface, these bonds can break to release products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Important example is hydrogenation of alkenes using Ni or Pt catalyst </a:t>
            </a:r>
          </a:p>
        </p:txBody>
      </p:sp>
    </p:spTree>
  </p:cSld>
  <p:clrMapOvr>
    <a:masterClrMapping/>
  </p:clrMapOvr>
  <p:transition>
    <p:blinds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C1F38EC4-1E10-AD18-CD20-65C6EABEC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3E569EBF-E43A-01BB-9E77-D47CE4061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0308-2706-40C3-91D6-975004E6CAC7}" type="slidenum">
              <a:rPr lang="en-GB" altLang="en-US"/>
              <a:pPr/>
              <a:t>29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46FA1950-6B2A-1A83-5F95-04F472A5B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GB" altLang="en-US"/>
              <a:t>Heterogeneous Catalysis</a:t>
            </a:r>
          </a:p>
        </p:txBody>
      </p:sp>
      <p:pic>
        <p:nvPicPr>
          <p:cNvPr id="49156" name="Picture 4">
            <a:extLst>
              <a:ext uri="{FF2B5EF4-FFF2-40B4-BE49-F238E27FC236}">
                <a16:creationId xmlns:a16="http://schemas.microsoft.com/office/drawing/2014/main" id="{96BDD9BF-C462-10DF-F912-E036A1096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81113"/>
            <a:ext cx="2630488" cy="138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157" name="Picture 5">
            <a:extLst>
              <a:ext uri="{FF2B5EF4-FFF2-40B4-BE49-F238E27FC236}">
                <a16:creationId xmlns:a16="http://schemas.microsoft.com/office/drawing/2014/main" id="{942616AC-0E36-C117-BB25-B383A927D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95600"/>
            <a:ext cx="2630488" cy="155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158" name="Picture 6">
            <a:extLst>
              <a:ext uri="{FF2B5EF4-FFF2-40B4-BE49-F238E27FC236}">
                <a16:creationId xmlns:a16="http://schemas.microsoft.com/office/drawing/2014/main" id="{2D49F515-3042-1B65-03C4-56299A54CF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800600"/>
            <a:ext cx="2587625" cy="158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159" name="Picture 7">
            <a:extLst>
              <a:ext uri="{FF2B5EF4-FFF2-40B4-BE49-F238E27FC236}">
                <a16:creationId xmlns:a16="http://schemas.microsoft.com/office/drawing/2014/main" id="{C153DCF1-F48F-CE34-EED1-014C153B0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208088"/>
            <a:ext cx="2601913" cy="168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160" name="Picture 8">
            <a:extLst>
              <a:ext uri="{FF2B5EF4-FFF2-40B4-BE49-F238E27FC236}">
                <a16:creationId xmlns:a16="http://schemas.microsoft.com/office/drawing/2014/main" id="{1EC24CEB-C9CA-739B-3DB2-2CFCA5FA8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200400"/>
            <a:ext cx="2630488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E811E7-E413-2B74-753F-5F41A6F0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F1075D-8BA2-2304-10F7-BFCF43615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97D9-2D6D-4967-9F7B-239B260914B6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B5FA3B50-458B-D032-7FF7-DBF9A285A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791200"/>
            <a:ext cx="838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98E1D20B-60F1-5EA4-2DC9-64D7F2207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96240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7375CEF3-AF6F-CF06-0818-463DCA5A5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96240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CFF8CBB0-2678-8354-EBE0-B7E1F2247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524000"/>
            <a:ext cx="838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5039DDCF-9E35-F8C4-40D6-1576FC98C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276600"/>
            <a:ext cx="838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5527829E-2040-FB05-80F1-F68644DD5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648200"/>
            <a:ext cx="838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2" name="Rectangle 8">
            <a:extLst>
              <a:ext uri="{FF2B5EF4-FFF2-40B4-BE49-F238E27FC236}">
                <a16:creationId xmlns:a16="http://schemas.microsoft.com/office/drawing/2014/main" id="{6CA70B7A-0733-C4F0-B646-5178597EE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1066800"/>
            <a:ext cx="838200" cy="838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3" name="Rectangle 9">
            <a:extLst>
              <a:ext uri="{FF2B5EF4-FFF2-40B4-BE49-F238E27FC236}">
                <a16:creationId xmlns:a16="http://schemas.microsoft.com/office/drawing/2014/main" id="{88080405-2EA8-AFC0-E3B6-99E8FF5E0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066800"/>
            <a:ext cx="838200" cy="838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4" name="Rectangle 10">
            <a:extLst>
              <a:ext uri="{FF2B5EF4-FFF2-40B4-BE49-F238E27FC236}">
                <a16:creationId xmlns:a16="http://schemas.microsoft.com/office/drawing/2014/main" id="{18ABEDEC-1F48-8DCD-2995-7FC0A9D46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1066800"/>
            <a:ext cx="838200" cy="838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5" name="Rectangle 11">
            <a:extLst>
              <a:ext uri="{FF2B5EF4-FFF2-40B4-BE49-F238E27FC236}">
                <a16:creationId xmlns:a16="http://schemas.microsoft.com/office/drawing/2014/main" id="{367958EB-F1F2-06FD-1D9F-6AEC9B5B7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1066800"/>
            <a:ext cx="838200" cy="838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6" name="Rectangle 12">
            <a:extLst>
              <a:ext uri="{FF2B5EF4-FFF2-40B4-BE49-F238E27FC236}">
                <a16:creationId xmlns:a16="http://schemas.microsoft.com/office/drawing/2014/main" id="{FF274E7E-C14F-441E-6395-74E414888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96240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7" name="Rectangle 13">
            <a:extLst>
              <a:ext uri="{FF2B5EF4-FFF2-40B4-BE49-F238E27FC236}">
                <a16:creationId xmlns:a16="http://schemas.microsoft.com/office/drawing/2014/main" id="{0917C833-21A3-F1ED-9F06-D6DFAA1C6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36220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8" name="Rectangle 14">
            <a:extLst>
              <a:ext uri="{FF2B5EF4-FFF2-40B4-BE49-F238E27FC236}">
                <a16:creationId xmlns:a16="http://schemas.microsoft.com/office/drawing/2014/main" id="{532EB115-F518-B664-D5D0-C29798118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36220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9" name="Rectangle 15">
            <a:extLst>
              <a:ext uri="{FF2B5EF4-FFF2-40B4-BE49-F238E27FC236}">
                <a16:creationId xmlns:a16="http://schemas.microsoft.com/office/drawing/2014/main" id="{B47CEFD7-CFE3-CC48-1840-8241B85E6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36220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0" name="Rectangle 16">
            <a:extLst>
              <a:ext uri="{FF2B5EF4-FFF2-40B4-BE49-F238E27FC236}">
                <a16:creationId xmlns:a16="http://schemas.microsoft.com/office/drawing/2014/main" id="{BF522AAE-8A46-D36E-31D0-BB850B4EC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066800"/>
            <a:ext cx="838200" cy="838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1" name="Line 17">
            <a:extLst>
              <a:ext uri="{FF2B5EF4-FFF2-40B4-BE49-F238E27FC236}">
                <a16:creationId xmlns:a16="http://schemas.microsoft.com/office/drawing/2014/main" id="{FB6C936D-1E25-DF82-16E0-ED31E0135B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762000"/>
            <a:ext cx="0" cy="5715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2" name="Line 18">
            <a:extLst>
              <a:ext uri="{FF2B5EF4-FFF2-40B4-BE49-F238E27FC236}">
                <a16:creationId xmlns:a16="http://schemas.microsoft.com/office/drawing/2014/main" id="{D5087865-C406-BAA7-6741-D7218588386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590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3" name="Line 19">
            <a:extLst>
              <a:ext uri="{FF2B5EF4-FFF2-40B4-BE49-F238E27FC236}">
                <a16:creationId xmlns:a16="http://schemas.microsoft.com/office/drawing/2014/main" id="{53F7C0FF-3CEB-DAC0-26FA-C1D934F6AE8D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4343400" y="4114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4" name="Text Box 20">
            <a:extLst>
              <a:ext uri="{FF2B5EF4-FFF2-40B4-BE49-F238E27FC236}">
                <a16:creationId xmlns:a16="http://schemas.microsoft.com/office/drawing/2014/main" id="{F392E45B-350A-2823-CB3B-08FBADF2F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943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1s</a:t>
            </a:r>
            <a:endParaRPr lang="en-GB" altLang="en-US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885" name="Text Box 21">
            <a:extLst>
              <a:ext uri="{FF2B5EF4-FFF2-40B4-BE49-F238E27FC236}">
                <a16:creationId xmlns:a16="http://schemas.microsoft.com/office/drawing/2014/main" id="{695830F2-4BC2-AB96-9EA4-9009E84F6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800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2s</a:t>
            </a:r>
          </a:p>
        </p:txBody>
      </p:sp>
      <p:sp>
        <p:nvSpPr>
          <p:cNvPr id="36886" name="Text Box 22">
            <a:extLst>
              <a:ext uri="{FF2B5EF4-FFF2-40B4-BE49-F238E27FC236}">
                <a16:creationId xmlns:a16="http://schemas.microsoft.com/office/drawing/2014/main" id="{5F335891-6A1E-6323-E251-DA9AA54EF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429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3s</a:t>
            </a:r>
          </a:p>
        </p:txBody>
      </p:sp>
      <p:sp>
        <p:nvSpPr>
          <p:cNvPr id="36887" name="Text Box 23">
            <a:extLst>
              <a:ext uri="{FF2B5EF4-FFF2-40B4-BE49-F238E27FC236}">
                <a16:creationId xmlns:a16="http://schemas.microsoft.com/office/drawing/2014/main" id="{DF347FFC-A47F-8E25-2578-659BF4389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00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4s</a:t>
            </a:r>
            <a:endParaRPr lang="en-GB" altLang="en-US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888" name="Text Box 24">
            <a:extLst>
              <a:ext uri="{FF2B5EF4-FFF2-40B4-BE49-F238E27FC236}">
                <a16:creationId xmlns:a16="http://schemas.microsoft.com/office/drawing/2014/main" id="{20513A1C-14C3-C8EB-2C23-E69860308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114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2p</a:t>
            </a:r>
          </a:p>
        </p:txBody>
      </p:sp>
      <p:sp>
        <p:nvSpPr>
          <p:cNvPr id="36889" name="Text Box 25">
            <a:extLst>
              <a:ext uri="{FF2B5EF4-FFF2-40B4-BE49-F238E27FC236}">
                <a16:creationId xmlns:a16="http://schemas.microsoft.com/office/drawing/2014/main" id="{37FA10D5-1924-57DC-AAF4-C8E16B9D7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438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3p</a:t>
            </a:r>
          </a:p>
        </p:txBody>
      </p:sp>
      <p:sp>
        <p:nvSpPr>
          <p:cNvPr id="36890" name="Text Box 26">
            <a:extLst>
              <a:ext uri="{FF2B5EF4-FFF2-40B4-BE49-F238E27FC236}">
                <a16:creationId xmlns:a16="http://schemas.microsoft.com/office/drawing/2014/main" id="{D301F9C8-726A-138B-6EC6-195DA6941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295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3d</a:t>
            </a:r>
          </a:p>
        </p:txBody>
      </p:sp>
      <p:sp>
        <p:nvSpPr>
          <p:cNvPr id="36891" name="Rectangle 27">
            <a:extLst>
              <a:ext uri="{FF2B5EF4-FFF2-40B4-BE49-F238E27FC236}">
                <a16:creationId xmlns:a16="http://schemas.microsoft.com/office/drawing/2014/main" id="{0B4AA207-865F-9621-21AD-20FCF1903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92" name="Rectangle 28">
            <a:extLst>
              <a:ext uri="{FF2B5EF4-FFF2-40B4-BE49-F238E27FC236}">
                <a16:creationId xmlns:a16="http://schemas.microsoft.com/office/drawing/2014/main" id="{448AA31B-F032-5FCD-088C-F4FCEAC7A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93" name="Rectangle 29">
            <a:extLst>
              <a:ext uri="{FF2B5EF4-FFF2-40B4-BE49-F238E27FC236}">
                <a16:creationId xmlns:a16="http://schemas.microsoft.com/office/drawing/2014/main" id="{4D0767AF-6C82-C4C2-6DF3-2F774BFC0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94" name="Text Box 30">
            <a:extLst>
              <a:ext uri="{FF2B5EF4-FFF2-40B4-BE49-F238E27FC236}">
                <a16:creationId xmlns:a16="http://schemas.microsoft.com/office/drawing/2014/main" id="{8A765FBE-F706-6BB1-2501-A8ADE79AA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Energy</a:t>
            </a:r>
          </a:p>
        </p:txBody>
      </p:sp>
      <p:sp>
        <p:nvSpPr>
          <p:cNvPr id="36895" name="Text Box 31">
            <a:extLst>
              <a:ext uri="{FF2B5EF4-FFF2-40B4-BE49-F238E27FC236}">
                <a16:creationId xmlns:a16="http://schemas.microsoft.com/office/drawing/2014/main" id="{1CA985F2-F2DC-2155-E7B1-C03B8C933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838700"/>
            <a:ext cx="52578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4000" b="1">
                <a:solidFill>
                  <a:srgbClr val="FFFF00"/>
                </a:solidFill>
                <a:latin typeface="Comic Sans MS" panose="030F0702030302020204" pitchFamily="66" charset="0"/>
              </a:rPr>
              <a:t>Ar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4000" b="1">
                <a:solidFill>
                  <a:srgbClr val="FFFF00"/>
                </a:solidFill>
                <a:latin typeface="Comic Sans MS" panose="030F0702030302020204" pitchFamily="66" charset="0"/>
              </a:rPr>
              <a:t>1s</a:t>
            </a:r>
            <a:r>
              <a:rPr lang="en-GB" altLang="en-US" sz="40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2  </a:t>
            </a:r>
            <a:r>
              <a:rPr lang="en-GB" altLang="en-US" sz="4000" b="1">
                <a:solidFill>
                  <a:srgbClr val="FFFF00"/>
                </a:solidFill>
                <a:latin typeface="Comic Sans MS" panose="030F0702030302020204" pitchFamily="66" charset="0"/>
              </a:rPr>
              <a:t>2s</a:t>
            </a:r>
            <a:r>
              <a:rPr lang="en-GB" altLang="en-US" sz="40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2 </a:t>
            </a:r>
            <a:r>
              <a:rPr lang="en-GB" altLang="en-US" sz="4000" b="1">
                <a:solidFill>
                  <a:srgbClr val="FFFF00"/>
                </a:solidFill>
                <a:latin typeface="Comic Sans MS" panose="030F0702030302020204" pitchFamily="66" charset="0"/>
              </a:rPr>
              <a:t>2p</a:t>
            </a:r>
            <a:r>
              <a:rPr lang="en-GB" altLang="en-US" sz="40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6 </a:t>
            </a:r>
            <a:r>
              <a:rPr lang="en-GB" altLang="en-US" sz="4000" b="1">
                <a:solidFill>
                  <a:srgbClr val="FFFF00"/>
                </a:solidFill>
                <a:latin typeface="Comic Sans MS" panose="030F0702030302020204" pitchFamily="66" charset="0"/>
              </a:rPr>
              <a:t>3s</a:t>
            </a:r>
            <a:r>
              <a:rPr lang="en-GB" altLang="en-US" sz="40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2 </a:t>
            </a:r>
            <a:r>
              <a:rPr lang="en-GB" altLang="en-US" sz="4000" b="1">
                <a:solidFill>
                  <a:srgbClr val="FFFF00"/>
                </a:solidFill>
                <a:latin typeface="Comic Sans MS" panose="030F0702030302020204" pitchFamily="66" charset="0"/>
              </a:rPr>
              <a:t>3p</a:t>
            </a:r>
            <a:r>
              <a:rPr lang="en-GB" altLang="en-US" sz="40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36896" name="Line 32">
            <a:extLst>
              <a:ext uri="{FF2B5EF4-FFF2-40B4-BE49-F238E27FC236}">
                <a16:creationId xmlns:a16="http://schemas.microsoft.com/office/drawing/2014/main" id="{442AD566-C15B-7344-C174-DD24092FD38E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1600200" y="59436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97" name="Line 33">
            <a:extLst>
              <a:ext uri="{FF2B5EF4-FFF2-40B4-BE49-F238E27FC236}">
                <a16:creationId xmlns:a16="http://schemas.microsoft.com/office/drawing/2014/main" id="{A6CC0C25-C155-72E7-31B1-8165DFD488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98" name="Line 34">
            <a:extLst>
              <a:ext uri="{FF2B5EF4-FFF2-40B4-BE49-F238E27FC236}">
                <a16:creationId xmlns:a16="http://schemas.microsoft.com/office/drawing/2014/main" id="{6F2510F7-6A6E-C288-08A4-CBCCF5122878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1600200" y="48006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99" name="Line 35">
            <a:extLst>
              <a:ext uri="{FF2B5EF4-FFF2-40B4-BE49-F238E27FC236}">
                <a16:creationId xmlns:a16="http://schemas.microsoft.com/office/drawing/2014/main" id="{136DB988-2A80-8413-BB37-4FB037156B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800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00" name="Line 36">
            <a:extLst>
              <a:ext uri="{FF2B5EF4-FFF2-40B4-BE49-F238E27FC236}">
                <a16:creationId xmlns:a16="http://schemas.microsoft.com/office/drawing/2014/main" id="{600C96AA-7EBA-EFB3-1CDA-412F99295B99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3581400" y="4114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01" name="Line 37">
            <a:extLst>
              <a:ext uri="{FF2B5EF4-FFF2-40B4-BE49-F238E27FC236}">
                <a16:creationId xmlns:a16="http://schemas.microsoft.com/office/drawing/2014/main" id="{B0F6DD1E-EBF8-97B4-6316-BB7B659F724F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5257800" y="4114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02" name="Line 38">
            <a:extLst>
              <a:ext uri="{FF2B5EF4-FFF2-40B4-BE49-F238E27FC236}">
                <a16:creationId xmlns:a16="http://schemas.microsoft.com/office/drawing/2014/main" id="{2941C93D-5879-BD9E-5121-41CC68D1D9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03" name="Line 39">
            <a:extLst>
              <a:ext uri="{FF2B5EF4-FFF2-40B4-BE49-F238E27FC236}">
                <a16:creationId xmlns:a16="http://schemas.microsoft.com/office/drawing/2014/main" id="{E2506618-5185-1B15-1F23-5FCD4E4891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04" name="Line 40">
            <a:extLst>
              <a:ext uri="{FF2B5EF4-FFF2-40B4-BE49-F238E27FC236}">
                <a16:creationId xmlns:a16="http://schemas.microsoft.com/office/drawing/2014/main" id="{31B70D29-EBD8-1451-1146-F18AFC5CFAC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05" name="Line 41">
            <a:extLst>
              <a:ext uri="{FF2B5EF4-FFF2-40B4-BE49-F238E27FC236}">
                <a16:creationId xmlns:a16="http://schemas.microsoft.com/office/drawing/2014/main" id="{AD9BABC2-4021-3781-8B7A-207A9B49D8A5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1600200" y="34290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06" name="Line 42">
            <a:extLst>
              <a:ext uri="{FF2B5EF4-FFF2-40B4-BE49-F238E27FC236}">
                <a16:creationId xmlns:a16="http://schemas.microsoft.com/office/drawing/2014/main" id="{30B50B0B-A658-6CFA-F5AF-B608B80914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429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07" name="Line 43">
            <a:extLst>
              <a:ext uri="{FF2B5EF4-FFF2-40B4-BE49-F238E27FC236}">
                <a16:creationId xmlns:a16="http://schemas.microsoft.com/office/drawing/2014/main" id="{7D899AB6-445D-0153-74B7-72B6E7235DE0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3581400" y="2590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08" name="Line 44">
            <a:extLst>
              <a:ext uri="{FF2B5EF4-FFF2-40B4-BE49-F238E27FC236}">
                <a16:creationId xmlns:a16="http://schemas.microsoft.com/office/drawing/2014/main" id="{0B1B9EE7-C68F-3269-35D6-E0FB7605EF16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-914400" y="4038600"/>
            <a:ext cx="1587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09" name="Line 45">
            <a:extLst>
              <a:ext uri="{FF2B5EF4-FFF2-40B4-BE49-F238E27FC236}">
                <a16:creationId xmlns:a16="http://schemas.microsoft.com/office/drawing/2014/main" id="{A9A09386-86CD-963E-C409-13B59A62DECC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4343400" y="2590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10" name="Line 46">
            <a:extLst>
              <a:ext uri="{FF2B5EF4-FFF2-40B4-BE49-F238E27FC236}">
                <a16:creationId xmlns:a16="http://schemas.microsoft.com/office/drawing/2014/main" id="{B274990C-406C-C6D9-78CB-401FCF159EA6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5181600" y="2590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11" name="Text Box 47">
            <a:extLst>
              <a:ext uri="{FF2B5EF4-FFF2-40B4-BE49-F238E27FC236}">
                <a16:creationId xmlns:a16="http://schemas.microsoft.com/office/drawing/2014/main" id="{24976DDD-D0F7-5FF5-A494-C89FB03BE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52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4p</a:t>
            </a:r>
          </a:p>
        </p:txBody>
      </p:sp>
      <p:sp>
        <p:nvSpPr>
          <p:cNvPr id="36912" name="Line 48">
            <a:extLst>
              <a:ext uri="{FF2B5EF4-FFF2-40B4-BE49-F238E27FC236}">
                <a16:creationId xmlns:a16="http://schemas.microsoft.com/office/drawing/2014/main" id="{61713081-7A00-F31A-E7F1-BA5FA98B59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2590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13" name="Line 49">
            <a:extLst>
              <a:ext uri="{FF2B5EF4-FFF2-40B4-BE49-F238E27FC236}">
                <a16:creationId xmlns:a16="http://schemas.microsoft.com/office/drawing/2014/main" id="{6D329822-564C-4DEA-BD0B-2E6919D4B74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590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blinds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03D586B-DD3D-9123-C56C-3B6C465D3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0EBE7E0-61F2-4B8B-7205-E683DC79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0430-941F-489A-BA68-0A5D48680C4C}" type="slidenum">
              <a:rPr lang="en-GB" altLang="en-US"/>
              <a:pPr/>
              <a:t>30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0C3F66DA-8AC5-0A8D-12FA-F6514897E2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Homogeneous Catalysis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FE55FF00-2C07-C0A6-26E9-2E0BC3BBBD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Catalyst in same phase as reactants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Usually means reaction takes place in aqueous phase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Catalyst aqueous TM ion</a:t>
            </a:r>
          </a:p>
          <a:p>
            <a:pPr>
              <a:lnSpc>
                <a:spcPct val="90000"/>
              </a:lnSpc>
            </a:pPr>
            <a:r>
              <a:rPr lang="en-GB" altLang="en-US"/>
              <a:t>Usually involves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TM ion forming </a:t>
            </a:r>
            <a:r>
              <a:rPr lang="en-GB" alt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intermediate compound</a:t>
            </a:r>
            <a:r>
              <a:rPr lang="en-GB" altLang="en-US"/>
              <a:t> with ome or more of the reactants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Intermediate then breaks down to form products</a:t>
            </a:r>
            <a:endParaRPr lang="en-GB" altLang="en-US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blinds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59F796D-8CE1-8FA2-F883-8E2218429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3433EF0-A5AE-A069-B86F-F5F954F84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BA38-85CA-4457-8895-6BA3B2C55917}" type="slidenum">
              <a:rPr lang="en-GB" altLang="en-US"/>
              <a:pPr/>
              <a:t>31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51A9D749-63B6-8928-F171-EAF96613EC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GB" altLang="en-US"/>
              <a:t>Homogeneous Catalysis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8469D3C5-45DA-CA22-E526-BA73CED7A0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429000"/>
            <a:ext cx="7772400" cy="2590800"/>
          </a:xfrm>
        </p:spPr>
        <p:txBody>
          <a:bodyPr/>
          <a:lstStyle/>
          <a:p>
            <a:r>
              <a:rPr lang="en-GB" altLang="en-US"/>
              <a:t>Above reaction is that used in Activity SS5.2</a:t>
            </a:r>
          </a:p>
          <a:p>
            <a:pPr lvl="1"/>
            <a:r>
              <a:rPr lang="en-GB" altLang="en-US"/>
              <a:t>2,3-dihydroxybutanoate ion with hydrogen peroxide</a:t>
            </a:r>
          </a:p>
          <a:p>
            <a:pPr lvl="1"/>
            <a:r>
              <a:rPr lang="en-GB" altLang="en-US"/>
              <a:t>Reaction catalysed by Co</a:t>
            </a:r>
            <a:r>
              <a:rPr lang="en-GB" altLang="en-US" baseline="30000"/>
              <a:t>2+</a:t>
            </a:r>
            <a:r>
              <a:rPr lang="en-GB" altLang="en-US"/>
              <a:t>  </a:t>
            </a:r>
          </a:p>
          <a:p>
            <a:pPr lvl="1">
              <a:buFontTx/>
              <a:buNone/>
            </a:pPr>
            <a:endParaRPr lang="en-GB" altLang="en-US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51215" name="Group 15">
            <a:extLst>
              <a:ext uri="{FF2B5EF4-FFF2-40B4-BE49-F238E27FC236}">
                <a16:creationId xmlns:a16="http://schemas.microsoft.com/office/drawing/2014/main" id="{BB6CA429-D87F-F390-25D6-2325F3A724F6}"/>
              </a:ext>
            </a:extLst>
          </p:cNvPr>
          <p:cNvGrpSpPr>
            <a:grpSpLocks/>
          </p:cNvGrpSpPr>
          <p:nvPr/>
        </p:nvGrpSpPr>
        <p:grpSpPr bwMode="auto">
          <a:xfrm>
            <a:off x="236538" y="1428750"/>
            <a:ext cx="8670925" cy="2060575"/>
            <a:chOff x="149" y="900"/>
            <a:chExt cx="5462" cy="1298"/>
          </a:xfrm>
        </p:grpSpPr>
        <p:graphicFrame>
          <p:nvGraphicFramePr>
            <p:cNvPr id="51207" name="Object 7">
              <a:extLst>
                <a:ext uri="{FF2B5EF4-FFF2-40B4-BE49-F238E27FC236}">
                  <a16:creationId xmlns:a16="http://schemas.microsoft.com/office/drawing/2014/main" id="{9FFB4DCE-CAAE-1FEB-8657-EDDD0ABDCC3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9" y="900"/>
            <a:ext cx="5462" cy="1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ISIS/Draw Sketch" r:id="rId3" imgW="5133960" imgH="1218960" progId="ISISServer">
                    <p:embed/>
                  </p:oleObj>
                </mc:Choice>
                <mc:Fallback>
                  <p:oleObj name="ISIS/Draw Sketch" r:id="rId3" imgW="5133960" imgH="1218960" progId="ISISServer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" y="900"/>
                          <a:ext cx="5462" cy="1298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208" name="AutoShape 8">
              <a:extLst>
                <a:ext uri="{FF2B5EF4-FFF2-40B4-BE49-F238E27FC236}">
                  <a16:creationId xmlns:a16="http://schemas.microsoft.com/office/drawing/2014/main" id="{C589DF0F-4BCB-C07E-22C3-4A3D61704A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1" y="1296"/>
              <a:ext cx="47" cy="336"/>
            </a:xfrm>
            <a:prstGeom prst="leftBracket">
              <a:avLst>
                <a:gd name="adj" fmla="val 5957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09" name="AutoShape 9">
              <a:extLst>
                <a:ext uri="{FF2B5EF4-FFF2-40B4-BE49-F238E27FC236}">
                  <a16:creationId xmlns:a16="http://schemas.microsoft.com/office/drawing/2014/main" id="{EEB735E1-BBCB-35F7-F0EB-06CD11FF6E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8" y="1274"/>
              <a:ext cx="48" cy="336"/>
            </a:xfrm>
            <a:prstGeom prst="rightBracket">
              <a:avLst>
                <a:gd name="adj" fmla="val 58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10" name="AutoShape 10">
              <a:extLst>
                <a:ext uri="{FF2B5EF4-FFF2-40B4-BE49-F238E27FC236}">
                  <a16:creationId xmlns:a16="http://schemas.microsoft.com/office/drawing/2014/main" id="{F9820236-7F47-75A7-B790-58EB244E98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2" y="1226"/>
              <a:ext cx="48" cy="528"/>
            </a:xfrm>
            <a:prstGeom prst="leftBracket">
              <a:avLst>
                <a:gd name="adj" fmla="val 91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11" name="AutoShape 11">
              <a:extLst>
                <a:ext uri="{FF2B5EF4-FFF2-40B4-BE49-F238E27FC236}">
                  <a16:creationId xmlns:a16="http://schemas.microsoft.com/office/drawing/2014/main" id="{34C23511-DE0F-8161-F717-7E496BB6E4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8" y="1234"/>
              <a:ext cx="48" cy="504"/>
            </a:xfrm>
            <a:prstGeom prst="rightBracket">
              <a:avLst>
                <a:gd name="adj" fmla="val 8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12" name="AutoShape 12">
              <a:extLst>
                <a:ext uri="{FF2B5EF4-FFF2-40B4-BE49-F238E27FC236}">
                  <a16:creationId xmlns:a16="http://schemas.microsoft.com/office/drawing/2014/main" id="{24F0DA7A-F435-CD05-9D31-E537974931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6" y="1226"/>
              <a:ext cx="48" cy="576"/>
            </a:xfrm>
            <a:prstGeom prst="leftBracket">
              <a:avLst>
                <a:gd name="adj" fmla="val 10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13" name="AutoShape 13">
              <a:extLst>
                <a:ext uri="{FF2B5EF4-FFF2-40B4-BE49-F238E27FC236}">
                  <a16:creationId xmlns:a16="http://schemas.microsoft.com/office/drawing/2014/main" id="{A9732712-953E-940C-1E11-F1D446BF0E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8" y="1226"/>
              <a:ext cx="48" cy="576"/>
            </a:xfrm>
            <a:prstGeom prst="rightBracket">
              <a:avLst>
                <a:gd name="adj" fmla="val 10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bldLvl="3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A4C88365-4CF4-FC04-9641-06C0B9561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6A7424B9-1190-19C7-7C36-D1194E09C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0B05-8D61-4F15-8673-5B79F3A22712}" type="slidenum">
              <a:rPr lang="en-GB" altLang="en-US"/>
              <a:pPr/>
              <a:t>32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81164ADF-BBB6-9FEC-1E13-D2844DACE0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/>
              <a:t>Suggested Mechanism</a:t>
            </a:r>
          </a:p>
        </p:txBody>
      </p:sp>
      <p:sp>
        <p:nvSpPr>
          <p:cNvPr id="52227" name="Text Box 3">
            <a:extLst>
              <a:ext uri="{FF2B5EF4-FFF2-40B4-BE49-F238E27FC236}">
                <a16:creationId xmlns:a16="http://schemas.microsoft.com/office/drawing/2014/main" id="{240E6986-265B-3A4D-6F68-461AAC1D6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7526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2228" name="Text Box 4">
            <a:extLst>
              <a:ext uri="{FF2B5EF4-FFF2-40B4-BE49-F238E27FC236}">
                <a16:creationId xmlns:a16="http://schemas.microsoft.com/office/drawing/2014/main" id="{094272FD-832D-A84B-ED9A-D14C2072E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752600"/>
            <a:ext cx="3886200" cy="210978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REACTANTS</a:t>
            </a:r>
          </a:p>
          <a:p>
            <a:pPr algn="ctr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H</a:t>
            </a:r>
            <a:r>
              <a:rPr lang="en-GB" altLang="en-US" b="1" baseline="-25000">
                <a:solidFill>
                  <a:srgbClr val="FFFF00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O</a:t>
            </a:r>
            <a:r>
              <a:rPr lang="en-GB" altLang="en-US" b="1" baseline="-25000">
                <a:solidFill>
                  <a:srgbClr val="FFFF00"/>
                </a:solidFill>
                <a:latin typeface="Comic Sans MS" panose="030F0702030302020204" pitchFamily="66" charset="0"/>
              </a:rPr>
              <a:t>2 </a:t>
            </a: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+ </a:t>
            </a:r>
          </a:p>
          <a:p>
            <a:pPr algn="ctr">
              <a:spcBef>
                <a:spcPct val="50000"/>
              </a:spcBef>
            </a:pPr>
            <a:r>
              <a:rPr lang="en-GB" altLang="en-US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-</a:t>
            </a: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O</a:t>
            </a:r>
            <a:r>
              <a:rPr lang="en-GB" altLang="en-US" b="1" baseline="-25000">
                <a:solidFill>
                  <a:srgbClr val="FFFF00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CCH(OH)CH(OH)C0</a:t>
            </a:r>
            <a:r>
              <a:rPr lang="en-GB" altLang="en-US" b="1" baseline="-25000">
                <a:solidFill>
                  <a:srgbClr val="FFFF00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-</a:t>
            </a:r>
          </a:p>
          <a:p>
            <a:pPr algn="ctr">
              <a:spcBef>
                <a:spcPct val="50000"/>
              </a:spcBef>
            </a:pPr>
            <a:r>
              <a:rPr lang="en-GB" altLang="en-US" b="1">
                <a:solidFill>
                  <a:srgbClr val="FF3399"/>
                </a:solidFill>
                <a:latin typeface="Comic Sans MS" panose="030F0702030302020204" pitchFamily="66" charset="0"/>
              </a:rPr>
              <a:t>Co</a:t>
            </a:r>
            <a:r>
              <a:rPr lang="en-GB" altLang="en-US" b="1" baseline="30000">
                <a:solidFill>
                  <a:srgbClr val="FF3399"/>
                </a:solidFill>
                <a:latin typeface="Comic Sans MS" panose="030F0702030302020204" pitchFamily="66" charset="0"/>
              </a:rPr>
              <a:t>2+</a:t>
            </a:r>
            <a:r>
              <a:rPr lang="en-GB" altLang="en-US" b="1">
                <a:solidFill>
                  <a:srgbClr val="FF3399"/>
                </a:solidFill>
                <a:latin typeface="Comic Sans MS" panose="030F0702030302020204" pitchFamily="66" charset="0"/>
              </a:rPr>
              <a:t> (pink)</a:t>
            </a:r>
            <a:endParaRPr lang="en-GB" altLang="en-US" b="1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52231" name="Text Box 7">
            <a:extLst>
              <a:ext uri="{FF2B5EF4-FFF2-40B4-BE49-F238E27FC236}">
                <a16:creationId xmlns:a16="http://schemas.microsoft.com/office/drawing/2014/main" id="{5598288F-A636-00A1-DF65-356435F5C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752600"/>
            <a:ext cx="2895600" cy="15621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INTERMEDIATE</a:t>
            </a:r>
          </a:p>
          <a:p>
            <a:pPr algn="ctr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containing</a:t>
            </a:r>
            <a:endParaRPr lang="en-GB" altLang="en-US" b="1" baseline="3000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en-US" b="1">
                <a:solidFill>
                  <a:schemeClr val="accent1"/>
                </a:solidFill>
                <a:latin typeface="Comic Sans MS" panose="030F0702030302020204" pitchFamily="66" charset="0"/>
              </a:rPr>
              <a:t>Co</a:t>
            </a:r>
            <a:r>
              <a:rPr lang="en-GB" altLang="en-US" b="1" baseline="30000">
                <a:solidFill>
                  <a:schemeClr val="accent1"/>
                </a:solidFill>
                <a:latin typeface="Comic Sans MS" panose="030F0702030302020204" pitchFamily="66" charset="0"/>
              </a:rPr>
              <a:t>3+</a:t>
            </a:r>
            <a:r>
              <a:rPr lang="en-GB" altLang="en-US" b="1">
                <a:solidFill>
                  <a:schemeClr val="accent1"/>
                </a:solidFill>
                <a:latin typeface="Comic Sans MS" panose="030F0702030302020204" pitchFamily="66" charset="0"/>
              </a:rPr>
              <a:t> (green)</a:t>
            </a:r>
          </a:p>
        </p:txBody>
      </p:sp>
      <p:grpSp>
        <p:nvGrpSpPr>
          <p:cNvPr id="52246" name="Group 22">
            <a:extLst>
              <a:ext uri="{FF2B5EF4-FFF2-40B4-BE49-F238E27FC236}">
                <a16:creationId xmlns:a16="http://schemas.microsoft.com/office/drawing/2014/main" id="{B0F7F4A9-9598-87E1-F6D8-76CDB84842BA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2286000"/>
            <a:ext cx="1981200" cy="1616075"/>
            <a:chOff x="2544" y="1440"/>
            <a:chExt cx="1248" cy="1018"/>
          </a:xfrm>
        </p:grpSpPr>
        <p:sp>
          <p:nvSpPr>
            <p:cNvPr id="52229" name="Line 5">
              <a:extLst>
                <a:ext uri="{FF2B5EF4-FFF2-40B4-BE49-F238E27FC236}">
                  <a16:creationId xmlns:a16="http://schemas.microsoft.com/office/drawing/2014/main" id="{4B824A6F-9A29-603B-6316-3AD9001853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1776"/>
              <a:ext cx="124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30" name="Text Box 6">
              <a:extLst>
                <a:ext uri="{FF2B5EF4-FFF2-40B4-BE49-F238E27FC236}">
                  <a16:creationId xmlns:a16="http://schemas.microsoft.com/office/drawing/2014/main" id="{C4C119EB-54CC-2D25-2B97-AAA683353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1440"/>
              <a:ext cx="115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 b="1">
                  <a:solidFill>
                    <a:srgbClr val="FF3399"/>
                  </a:solidFill>
                  <a:latin typeface="Comic Sans MS" panose="030F0702030302020204" pitchFamily="66" charset="0"/>
                </a:rPr>
                <a:t>Co</a:t>
              </a:r>
              <a:r>
                <a:rPr lang="en-GB" altLang="en-US" sz="2000" b="1" baseline="30000">
                  <a:solidFill>
                    <a:srgbClr val="FF3399"/>
                  </a:solidFill>
                  <a:latin typeface="Comic Sans MS" panose="030F0702030302020204" pitchFamily="66" charset="0"/>
                </a:rPr>
                <a:t>2+</a:t>
              </a:r>
              <a:r>
                <a:rPr lang="en-GB" altLang="en-US" sz="2000" b="1">
                  <a:solidFill>
                    <a:srgbClr val="FFFF00"/>
                  </a:solidFill>
                  <a:latin typeface="Comic Sans MS" panose="030F0702030302020204" pitchFamily="66" charset="0"/>
                </a:rPr>
                <a:t> reduces</a:t>
              </a:r>
            </a:p>
          </p:txBody>
        </p:sp>
        <p:sp>
          <p:nvSpPr>
            <p:cNvPr id="52232" name="Text Box 8">
              <a:extLst>
                <a:ext uri="{FF2B5EF4-FFF2-40B4-BE49-F238E27FC236}">
                  <a16:creationId xmlns:a16="http://schemas.microsoft.com/office/drawing/2014/main" id="{CF1CDE51-EAB1-14F2-D335-480C296E0B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1824"/>
              <a:ext cx="115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 b="1">
                  <a:solidFill>
                    <a:srgbClr val="FFFF00"/>
                  </a:solidFill>
                  <a:latin typeface="Comic Sans MS" panose="030F0702030302020204" pitchFamily="66" charset="0"/>
                </a:rPr>
                <a:t>H</a:t>
              </a:r>
              <a:r>
                <a:rPr lang="en-GB" altLang="en-US" sz="2000" b="1" baseline="-25000">
                  <a:solidFill>
                    <a:srgbClr val="FFFF00"/>
                  </a:solidFill>
                  <a:latin typeface="Comic Sans MS" panose="030F0702030302020204" pitchFamily="66" charset="0"/>
                </a:rPr>
                <a:t>2</a:t>
              </a:r>
              <a:r>
                <a:rPr lang="en-GB" altLang="en-US" sz="2000" b="1">
                  <a:solidFill>
                    <a:srgbClr val="FFFF00"/>
                  </a:solidFill>
                  <a:latin typeface="Comic Sans MS" panose="030F0702030302020204" pitchFamily="66" charset="0"/>
                </a:rPr>
                <a:t>O</a:t>
              </a:r>
              <a:r>
                <a:rPr lang="en-GB" altLang="en-US" sz="2000" b="1" baseline="-25000">
                  <a:solidFill>
                    <a:srgbClr val="FFFF00"/>
                  </a:solidFill>
                  <a:latin typeface="Comic Sans MS" panose="030F0702030302020204" pitchFamily="66" charset="0"/>
                </a:rPr>
                <a:t>2</a:t>
              </a:r>
              <a:r>
                <a:rPr lang="en-GB" altLang="en-US" sz="2000" b="1">
                  <a:solidFill>
                    <a:srgbClr val="FFFF00"/>
                  </a:solidFill>
                  <a:latin typeface="Comic Sans MS" panose="030F0702030302020204" pitchFamily="66" charset="0"/>
                </a:rPr>
                <a:t> &amp; gets oxidised to </a:t>
              </a:r>
              <a:r>
                <a:rPr lang="en-GB" altLang="en-US" sz="2000" b="1">
                  <a:solidFill>
                    <a:schemeClr val="accent1"/>
                  </a:solidFill>
                  <a:latin typeface="Comic Sans MS" panose="030F0702030302020204" pitchFamily="66" charset="0"/>
                </a:rPr>
                <a:t>Co</a:t>
              </a:r>
              <a:r>
                <a:rPr lang="en-GB" altLang="en-US" sz="2000" b="1" baseline="30000">
                  <a:solidFill>
                    <a:schemeClr val="accent1"/>
                  </a:solidFill>
                  <a:latin typeface="Comic Sans MS" panose="030F0702030302020204" pitchFamily="66" charset="0"/>
                </a:rPr>
                <a:t>3+</a:t>
              </a:r>
              <a:r>
                <a:rPr lang="en-GB" altLang="en-US" sz="2000" b="1">
                  <a:solidFill>
                    <a:srgbClr val="FFFF00"/>
                  </a:solidFill>
                  <a:latin typeface="Comic Sans MS" panose="030F0702030302020204" pitchFamily="66" charset="0"/>
                </a:rPr>
                <a:t> </a:t>
              </a:r>
            </a:p>
          </p:txBody>
        </p:sp>
      </p:grpSp>
      <p:sp>
        <p:nvSpPr>
          <p:cNvPr id="52233" name="Text Box 9">
            <a:extLst>
              <a:ext uri="{FF2B5EF4-FFF2-40B4-BE49-F238E27FC236}">
                <a16:creationId xmlns:a16="http://schemas.microsoft.com/office/drawing/2014/main" id="{1A0AE6A2-83A0-4F72-9062-24F57A5C2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495800"/>
            <a:ext cx="4114800" cy="15621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PRODUCTS</a:t>
            </a:r>
          </a:p>
          <a:p>
            <a:pPr algn="ctr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CO</a:t>
            </a:r>
            <a:r>
              <a:rPr lang="en-GB" altLang="en-US" b="1" baseline="-25000">
                <a:solidFill>
                  <a:srgbClr val="FFFF00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, methanoate, H</a:t>
            </a:r>
            <a:r>
              <a:rPr lang="en-GB" altLang="en-US" b="1" baseline="-25000">
                <a:solidFill>
                  <a:srgbClr val="FFFF00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O</a:t>
            </a:r>
            <a:r>
              <a:rPr lang="en-GB" altLang="en-US" b="1" baseline="-2500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GB" altLang="en-US" b="1">
                <a:solidFill>
                  <a:srgbClr val="FF3399"/>
                </a:solidFill>
                <a:latin typeface="Comic Sans MS" panose="030F0702030302020204" pitchFamily="66" charset="0"/>
              </a:rPr>
              <a:t>Co</a:t>
            </a:r>
            <a:r>
              <a:rPr lang="en-GB" altLang="en-US" b="1" baseline="30000">
                <a:solidFill>
                  <a:srgbClr val="FF3399"/>
                </a:solidFill>
                <a:latin typeface="Comic Sans MS" panose="030F0702030302020204" pitchFamily="66" charset="0"/>
              </a:rPr>
              <a:t>2+</a:t>
            </a:r>
            <a:r>
              <a:rPr lang="en-GB" altLang="en-US" b="1">
                <a:solidFill>
                  <a:srgbClr val="FF3399"/>
                </a:solidFill>
                <a:latin typeface="Comic Sans MS" panose="030F0702030302020204" pitchFamily="66" charset="0"/>
              </a:rPr>
              <a:t> (pink)</a:t>
            </a:r>
          </a:p>
        </p:txBody>
      </p:sp>
      <p:grpSp>
        <p:nvGrpSpPr>
          <p:cNvPr id="52244" name="Group 20">
            <a:extLst>
              <a:ext uri="{FF2B5EF4-FFF2-40B4-BE49-F238E27FC236}">
                <a16:creationId xmlns:a16="http://schemas.microsoft.com/office/drawing/2014/main" id="{F6DD0296-EE35-ED54-4A8D-7A4B7F5C544B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3314700"/>
            <a:ext cx="2286000" cy="2492375"/>
            <a:chOff x="4176" y="2088"/>
            <a:chExt cx="1440" cy="1570"/>
          </a:xfrm>
        </p:grpSpPr>
        <p:sp>
          <p:nvSpPr>
            <p:cNvPr id="52234" name="Text Box 10">
              <a:extLst>
                <a:ext uri="{FF2B5EF4-FFF2-40B4-BE49-F238E27FC236}">
                  <a16:creationId xmlns:a16="http://schemas.microsoft.com/office/drawing/2014/main" id="{3F3C4CF3-4A25-0706-AE7F-B19788F770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2256"/>
              <a:ext cx="1104" cy="1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b="1">
                  <a:solidFill>
                    <a:schemeClr val="accent1"/>
                  </a:solidFill>
                  <a:latin typeface="Comic Sans MS" panose="030F0702030302020204" pitchFamily="66" charset="0"/>
                </a:rPr>
                <a:t>Co</a:t>
              </a:r>
              <a:r>
                <a:rPr lang="en-GB" altLang="en-US" sz="2000" b="1" baseline="30000">
                  <a:solidFill>
                    <a:schemeClr val="accent1"/>
                  </a:solidFill>
                  <a:latin typeface="Comic Sans MS" panose="030F0702030302020204" pitchFamily="66" charset="0"/>
                </a:rPr>
                <a:t>3+</a:t>
              </a:r>
              <a:r>
                <a:rPr lang="en-GB" altLang="en-US" sz="2000" b="1">
                  <a:solidFill>
                    <a:srgbClr val="FFFF00"/>
                  </a:solidFill>
                  <a:latin typeface="Comic Sans MS" panose="030F0702030302020204" pitchFamily="66" charset="0"/>
                </a:rPr>
                <a:t> oxidises 2,3-hydroxy- butanoate &amp; gets reduced to</a:t>
              </a:r>
              <a:r>
                <a:rPr lang="en-GB" altLang="en-US" sz="20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 </a:t>
              </a:r>
              <a:r>
                <a:rPr lang="en-GB" altLang="en-US" sz="2000" b="1">
                  <a:solidFill>
                    <a:srgbClr val="FF3399"/>
                  </a:solidFill>
                  <a:latin typeface="Comic Sans MS" panose="030F0702030302020204" pitchFamily="66" charset="0"/>
                </a:rPr>
                <a:t>Co</a:t>
              </a:r>
              <a:r>
                <a:rPr lang="en-GB" altLang="en-US" sz="2000" b="1" baseline="30000">
                  <a:solidFill>
                    <a:srgbClr val="FF3399"/>
                  </a:solidFill>
                  <a:latin typeface="Comic Sans MS" panose="030F0702030302020204" pitchFamily="66" charset="0"/>
                </a:rPr>
                <a:t>2+</a:t>
              </a:r>
              <a:endParaRPr lang="en-GB" altLang="en-US" sz="2000" b="1">
                <a:solidFill>
                  <a:srgbClr val="FF3399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2236" name="Line 12">
              <a:extLst>
                <a:ext uri="{FF2B5EF4-FFF2-40B4-BE49-F238E27FC236}">
                  <a16:creationId xmlns:a16="http://schemas.microsoft.com/office/drawing/2014/main" id="{0C9748E8-60A0-5569-76DC-6809A7E81F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4" y="2088"/>
              <a:ext cx="0" cy="129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37" name="Line 13">
              <a:extLst>
                <a:ext uri="{FF2B5EF4-FFF2-40B4-BE49-F238E27FC236}">
                  <a16:creationId xmlns:a16="http://schemas.microsoft.com/office/drawing/2014/main" id="{881A853C-4643-C269-5C87-4A28DEBD42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76" y="3384"/>
              <a:ext cx="28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2245" name="Group 21">
            <a:extLst>
              <a:ext uri="{FF2B5EF4-FFF2-40B4-BE49-F238E27FC236}">
                <a16:creationId xmlns:a16="http://schemas.microsoft.com/office/drawing/2014/main" id="{2033C081-19A2-071B-3C07-5790A061C681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886200"/>
            <a:ext cx="1981200" cy="1447800"/>
            <a:chOff x="336" y="2448"/>
            <a:chExt cx="1248" cy="912"/>
          </a:xfrm>
        </p:grpSpPr>
        <p:sp>
          <p:nvSpPr>
            <p:cNvPr id="52238" name="Line 14">
              <a:extLst>
                <a:ext uri="{FF2B5EF4-FFF2-40B4-BE49-F238E27FC236}">
                  <a16:creationId xmlns:a16="http://schemas.microsoft.com/office/drawing/2014/main" id="{C750EBA5-DE87-D260-7D93-B72D77A2AC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" y="3360"/>
              <a:ext cx="124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39" name="Line 15">
              <a:extLst>
                <a:ext uri="{FF2B5EF4-FFF2-40B4-BE49-F238E27FC236}">
                  <a16:creationId xmlns:a16="http://schemas.microsoft.com/office/drawing/2014/main" id="{CBBC4481-70AF-4B9C-EBC2-A5653D9A7E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" y="2448"/>
              <a:ext cx="0" cy="91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40" name="Text Box 16">
              <a:extLst>
                <a:ext uri="{FF2B5EF4-FFF2-40B4-BE49-F238E27FC236}">
                  <a16:creationId xmlns:a16="http://schemas.microsoft.com/office/drawing/2014/main" id="{68273951-3131-7D43-3578-C6FBEFA241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" y="2880"/>
              <a:ext cx="107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2000" b="1">
                  <a:solidFill>
                    <a:srgbClr val="FFFF00"/>
                  </a:solidFill>
                  <a:latin typeface="Comic Sans MS" panose="030F0702030302020204" pitchFamily="66" charset="0"/>
                </a:rPr>
                <a:t>Regenerated</a:t>
              </a:r>
            </a:p>
            <a:p>
              <a:pPr algn="ctr"/>
              <a:r>
                <a:rPr lang="en-GB" altLang="en-US" sz="2000" b="1">
                  <a:solidFill>
                    <a:srgbClr val="FFFF00"/>
                  </a:solidFill>
                  <a:latin typeface="Comic Sans MS" panose="030F0702030302020204" pitchFamily="66" charset="0"/>
                </a:rPr>
                <a:t>Catalyst</a:t>
              </a:r>
            </a:p>
          </p:txBody>
        </p:sp>
      </p:grp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nimBg="1" autoUpdateAnimBg="0"/>
      <p:bldP spid="52231" grpId="0" animBg="1" autoUpdateAnimBg="0"/>
      <p:bldP spid="52233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D791E21-C06C-7ECB-E875-470BBC3EE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BBC7C4D-053E-D1FC-A5DB-8515B11A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9AFD-7F62-4BFC-AEFA-316180C56BB9}" type="slidenum">
              <a:rPr lang="en-GB" altLang="en-US"/>
              <a:pPr/>
              <a:t>33</a:t>
            </a:fld>
            <a:endParaRPr lang="en-GB" altLang="en-US"/>
          </a:p>
        </p:txBody>
      </p:sp>
      <p:sp>
        <p:nvSpPr>
          <p:cNvPr id="87042" name="Text Box 2">
            <a:extLst>
              <a:ext uri="{FF2B5EF4-FFF2-40B4-BE49-F238E27FC236}">
                <a16:creationId xmlns:a16="http://schemas.microsoft.com/office/drawing/2014/main" id="{D05D39A2-D445-BBB6-DB2A-3FC496FD1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75D419-148D-D9AC-F57E-422871570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7BD445-C6EA-5B2A-EC8C-695BEF112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4827-06DE-4916-9F69-646C7FDB8AA6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0D2AC257-75D9-0193-93EE-70E19D2C5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791200"/>
            <a:ext cx="838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4BE7152-1992-D1AA-3646-3F564216D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96240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C23B54CA-317A-465D-0505-9D4AC5DBF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96240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B50AE2F8-AAB7-CC8A-A633-8CB7D07A4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524000"/>
            <a:ext cx="838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44FCD9DF-0887-3AA5-49DD-440ACF7FB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276600"/>
            <a:ext cx="838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EDD55434-8428-69F2-A27E-1B08CC855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648200"/>
            <a:ext cx="838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B0F501DB-64A6-2959-72E1-042EBEDF4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1066800"/>
            <a:ext cx="838200" cy="838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3" name="Rectangle 9">
            <a:extLst>
              <a:ext uri="{FF2B5EF4-FFF2-40B4-BE49-F238E27FC236}">
                <a16:creationId xmlns:a16="http://schemas.microsoft.com/office/drawing/2014/main" id="{06D9F080-323A-63ED-B612-882605695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066800"/>
            <a:ext cx="838200" cy="838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4" name="Rectangle 10">
            <a:extLst>
              <a:ext uri="{FF2B5EF4-FFF2-40B4-BE49-F238E27FC236}">
                <a16:creationId xmlns:a16="http://schemas.microsoft.com/office/drawing/2014/main" id="{E3929C4D-EC91-A9DA-3A24-D0AA39D63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1066800"/>
            <a:ext cx="838200" cy="838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5" name="Rectangle 11">
            <a:extLst>
              <a:ext uri="{FF2B5EF4-FFF2-40B4-BE49-F238E27FC236}">
                <a16:creationId xmlns:a16="http://schemas.microsoft.com/office/drawing/2014/main" id="{112DA3D6-F7B1-9A81-136C-1B10F0F5F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1066800"/>
            <a:ext cx="838200" cy="838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6" name="Rectangle 12">
            <a:extLst>
              <a:ext uri="{FF2B5EF4-FFF2-40B4-BE49-F238E27FC236}">
                <a16:creationId xmlns:a16="http://schemas.microsoft.com/office/drawing/2014/main" id="{B6F788C6-3E15-351A-26D9-4B37BC935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96240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7" name="Rectangle 13">
            <a:extLst>
              <a:ext uri="{FF2B5EF4-FFF2-40B4-BE49-F238E27FC236}">
                <a16:creationId xmlns:a16="http://schemas.microsoft.com/office/drawing/2014/main" id="{1F44CB33-216C-173A-9DB0-3A0FCB834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36220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8" name="Rectangle 14">
            <a:extLst>
              <a:ext uri="{FF2B5EF4-FFF2-40B4-BE49-F238E27FC236}">
                <a16:creationId xmlns:a16="http://schemas.microsoft.com/office/drawing/2014/main" id="{95811A79-0B97-4579-ED06-DF7BF7051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36220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9" name="Rectangle 15">
            <a:extLst>
              <a:ext uri="{FF2B5EF4-FFF2-40B4-BE49-F238E27FC236}">
                <a16:creationId xmlns:a16="http://schemas.microsoft.com/office/drawing/2014/main" id="{B75448EE-B224-5E11-35CC-01A841B0C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36220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40" name="Rectangle 16">
            <a:extLst>
              <a:ext uri="{FF2B5EF4-FFF2-40B4-BE49-F238E27FC236}">
                <a16:creationId xmlns:a16="http://schemas.microsoft.com/office/drawing/2014/main" id="{777B568E-4558-666F-3B8A-7FCA56E6F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066800"/>
            <a:ext cx="838200" cy="838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41" name="Line 17">
            <a:extLst>
              <a:ext uri="{FF2B5EF4-FFF2-40B4-BE49-F238E27FC236}">
                <a16:creationId xmlns:a16="http://schemas.microsoft.com/office/drawing/2014/main" id="{A4AC131A-DEE0-3E1A-339E-CB5CAD3A1E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762000"/>
            <a:ext cx="0" cy="5715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42" name="Line 18">
            <a:extLst>
              <a:ext uri="{FF2B5EF4-FFF2-40B4-BE49-F238E27FC236}">
                <a16:creationId xmlns:a16="http://schemas.microsoft.com/office/drawing/2014/main" id="{F1E4933C-2F4E-04C3-0CEA-9FAB6CDF2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590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43" name="Line 19">
            <a:extLst>
              <a:ext uri="{FF2B5EF4-FFF2-40B4-BE49-F238E27FC236}">
                <a16:creationId xmlns:a16="http://schemas.microsoft.com/office/drawing/2014/main" id="{B7E0A0E6-D6EB-EAFD-517C-DF05D3DB9C12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4343400" y="4114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44" name="Text Box 20">
            <a:extLst>
              <a:ext uri="{FF2B5EF4-FFF2-40B4-BE49-F238E27FC236}">
                <a16:creationId xmlns:a16="http://schemas.microsoft.com/office/drawing/2014/main" id="{4E2975AE-5BBF-53DC-AA71-E90142B3D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943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1s</a:t>
            </a:r>
            <a:endParaRPr lang="en-GB" altLang="en-US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645" name="Text Box 21">
            <a:extLst>
              <a:ext uri="{FF2B5EF4-FFF2-40B4-BE49-F238E27FC236}">
                <a16:creationId xmlns:a16="http://schemas.microsoft.com/office/drawing/2014/main" id="{717951BB-198C-3B51-2ED8-74A9E28BA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800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2s</a:t>
            </a:r>
          </a:p>
        </p:txBody>
      </p:sp>
      <p:sp>
        <p:nvSpPr>
          <p:cNvPr id="26646" name="Text Box 22">
            <a:extLst>
              <a:ext uri="{FF2B5EF4-FFF2-40B4-BE49-F238E27FC236}">
                <a16:creationId xmlns:a16="http://schemas.microsoft.com/office/drawing/2014/main" id="{EC410FF8-89B9-DE22-6B5D-95E8F2AA1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429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3s</a:t>
            </a:r>
          </a:p>
        </p:txBody>
      </p:sp>
      <p:sp>
        <p:nvSpPr>
          <p:cNvPr id="26647" name="Text Box 23">
            <a:extLst>
              <a:ext uri="{FF2B5EF4-FFF2-40B4-BE49-F238E27FC236}">
                <a16:creationId xmlns:a16="http://schemas.microsoft.com/office/drawing/2014/main" id="{572ED074-B02E-A91A-E4DA-0CB90B404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00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4s</a:t>
            </a:r>
            <a:endParaRPr lang="en-GB" altLang="en-US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648" name="Text Box 24">
            <a:extLst>
              <a:ext uri="{FF2B5EF4-FFF2-40B4-BE49-F238E27FC236}">
                <a16:creationId xmlns:a16="http://schemas.microsoft.com/office/drawing/2014/main" id="{C6F60393-BD6C-6382-0BE4-8586D2855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114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2p</a:t>
            </a:r>
          </a:p>
        </p:txBody>
      </p:sp>
      <p:sp>
        <p:nvSpPr>
          <p:cNvPr id="26649" name="Text Box 25">
            <a:extLst>
              <a:ext uri="{FF2B5EF4-FFF2-40B4-BE49-F238E27FC236}">
                <a16:creationId xmlns:a16="http://schemas.microsoft.com/office/drawing/2014/main" id="{155CC3D7-5F1A-5C53-94B2-D7EE33E08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438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3p</a:t>
            </a:r>
          </a:p>
        </p:txBody>
      </p:sp>
      <p:sp>
        <p:nvSpPr>
          <p:cNvPr id="26650" name="Text Box 26">
            <a:extLst>
              <a:ext uri="{FF2B5EF4-FFF2-40B4-BE49-F238E27FC236}">
                <a16:creationId xmlns:a16="http://schemas.microsoft.com/office/drawing/2014/main" id="{ADA9C01C-FA50-5474-AA5B-F0F7CA581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295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3d</a:t>
            </a:r>
            <a:endParaRPr lang="en-GB" altLang="en-US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651" name="Rectangle 27">
            <a:extLst>
              <a:ext uri="{FF2B5EF4-FFF2-40B4-BE49-F238E27FC236}">
                <a16:creationId xmlns:a16="http://schemas.microsoft.com/office/drawing/2014/main" id="{61B83B9C-AB0E-564B-A3DB-123A6AA22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52" name="Rectangle 28">
            <a:extLst>
              <a:ext uri="{FF2B5EF4-FFF2-40B4-BE49-F238E27FC236}">
                <a16:creationId xmlns:a16="http://schemas.microsoft.com/office/drawing/2014/main" id="{6C03FCD2-FF4F-40AF-BC90-2843CB3B7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53" name="Rectangle 29">
            <a:extLst>
              <a:ext uri="{FF2B5EF4-FFF2-40B4-BE49-F238E27FC236}">
                <a16:creationId xmlns:a16="http://schemas.microsoft.com/office/drawing/2014/main" id="{E4D2C1C2-47A9-C802-F4B5-36078946E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54" name="Text Box 30">
            <a:extLst>
              <a:ext uri="{FF2B5EF4-FFF2-40B4-BE49-F238E27FC236}">
                <a16:creationId xmlns:a16="http://schemas.microsoft.com/office/drawing/2014/main" id="{CA52CFD0-4E05-7D36-EFCB-48CE793CA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Energy</a:t>
            </a:r>
          </a:p>
        </p:txBody>
      </p:sp>
      <p:sp>
        <p:nvSpPr>
          <p:cNvPr id="26655" name="Text Box 31">
            <a:extLst>
              <a:ext uri="{FF2B5EF4-FFF2-40B4-BE49-F238E27FC236}">
                <a16:creationId xmlns:a16="http://schemas.microsoft.com/office/drawing/2014/main" id="{CB93F036-078C-912D-A94D-3F5DD56C8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953000"/>
            <a:ext cx="6096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3200" b="1">
                <a:solidFill>
                  <a:srgbClr val="FFFF00"/>
                </a:solidFill>
                <a:latin typeface="Comic Sans MS" panose="030F0702030302020204" pitchFamily="66" charset="0"/>
              </a:rPr>
              <a:t>Sc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3200" b="1">
                <a:solidFill>
                  <a:srgbClr val="FFFF00"/>
                </a:solidFill>
                <a:latin typeface="Comic Sans MS" panose="030F0702030302020204" pitchFamily="66" charset="0"/>
              </a:rPr>
              <a:t>1s</a:t>
            </a:r>
            <a:r>
              <a:rPr lang="en-GB" altLang="en-US" sz="32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2  </a:t>
            </a:r>
            <a:r>
              <a:rPr lang="en-GB" altLang="en-US" sz="3200" b="1">
                <a:solidFill>
                  <a:srgbClr val="FFFF00"/>
                </a:solidFill>
                <a:latin typeface="Comic Sans MS" panose="030F0702030302020204" pitchFamily="66" charset="0"/>
              </a:rPr>
              <a:t>2s</a:t>
            </a:r>
            <a:r>
              <a:rPr lang="en-GB" altLang="en-US" sz="32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2 </a:t>
            </a:r>
            <a:r>
              <a:rPr lang="en-GB" altLang="en-US" sz="3200" b="1">
                <a:solidFill>
                  <a:srgbClr val="FFFF00"/>
                </a:solidFill>
                <a:latin typeface="Comic Sans MS" panose="030F0702030302020204" pitchFamily="66" charset="0"/>
              </a:rPr>
              <a:t>2p</a:t>
            </a:r>
            <a:r>
              <a:rPr lang="en-GB" altLang="en-US" sz="32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6 </a:t>
            </a:r>
            <a:r>
              <a:rPr lang="en-GB" altLang="en-US" sz="3200" b="1">
                <a:solidFill>
                  <a:srgbClr val="FFFF00"/>
                </a:solidFill>
                <a:latin typeface="Comic Sans MS" panose="030F0702030302020204" pitchFamily="66" charset="0"/>
              </a:rPr>
              <a:t>3s</a:t>
            </a:r>
            <a:r>
              <a:rPr lang="en-GB" altLang="en-US" sz="32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2 </a:t>
            </a:r>
            <a:r>
              <a:rPr lang="en-GB" altLang="en-US" sz="3200" b="1">
                <a:solidFill>
                  <a:srgbClr val="FFFF00"/>
                </a:solidFill>
                <a:latin typeface="Comic Sans MS" panose="030F0702030302020204" pitchFamily="66" charset="0"/>
              </a:rPr>
              <a:t>3p</a:t>
            </a:r>
            <a:r>
              <a:rPr lang="en-GB" altLang="en-US" sz="32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6 </a:t>
            </a:r>
            <a:r>
              <a:rPr lang="en-GB" altLang="en-US" sz="3200" b="1">
                <a:solidFill>
                  <a:srgbClr val="FFFF00"/>
                </a:solidFill>
                <a:latin typeface="Comic Sans MS" panose="030F0702030302020204" pitchFamily="66" charset="0"/>
              </a:rPr>
              <a:t>3d</a:t>
            </a:r>
            <a:r>
              <a:rPr lang="en-GB" altLang="en-US" sz="32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1 </a:t>
            </a:r>
            <a:r>
              <a:rPr lang="en-GB" altLang="en-US" sz="3200" b="1">
                <a:solidFill>
                  <a:srgbClr val="FFFF00"/>
                </a:solidFill>
                <a:latin typeface="Comic Sans MS" panose="030F0702030302020204" pitchFamily="66" charset="0"/>
              </a:rPr>
              <a:t>4s</a:t>
            </a:r>
            <a:r>
              <a:rPr lang="en-GB" altLang="en-US" sz="32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6656" name="Line 32">
            <a:extLst>
              <a:ext uri="{FF2B5EF4-FFF2-40B4-BE49-F238E27FC236}">
                <a16:creationId xmlns:a16="http://schemas.microsoft.com/office/drawing/2014/main" id="{9DDC37BC-8E0D-EF99-84A3-B8717958BD2B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1600200" y="59436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57" name="Line 33">
            <a:extLst>
              <a:ext uri="{FF2B5EF4-FFF2-40B4-BE49-F238E27FC236}">
                <a16:creationId xmlns:a16="http://schemas.microsoft.com/office/drawing/2014/main" id="{9B1A1D3D-118C-4DBC-D169-D3F015FEC3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58" name="Line 34">
            <a:extLst>
              <a:ext uri="{FF2B5EF4-FFF2-40B4-BE49-F238E27FC236}">
                <a16:creationId xmlns:a16="http://schemas.microsoft.com/office/drawing/2014/main" id="{49DAEEB7-87E1-3641-80A4-6ACCA06CC5B0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1600200" y="48006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59" name="Line 35">
            <a:extLst>
              <a:ext uri="{FF2B5EF4-FFF2-40B4-BE49-F238E27FC236}">
                <a16:creationId xmlns:a16="http://schemas.microsoft.com/office/drawing/2014/main" id="{35FADF98-354B-A193-E0CD-D0523979B32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800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60" name="Line 36">
            <a:extLst>
              <a:ext uri="{FF2B5EF4-FFF2-40B4-BE49-F238E27FC236}">
                <a16:creationId xmlns:a16="http://schemas.microsoft.com/office/drawing/2014/main" id="{F2B9EC98-3554-61D5-1EE7-DD806C7E12E6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3581400" y="4114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61" name="Line 37">
            <a:extLst>
              <a:ext uri="{FF2B5EF4-FFF2-40B4-BE49-F238E27FC236}">
                <a16:creationId xmlns:a16="http://schemas.microsoft.com/office/drawing/2014/main" id="{CF741129-2A1A-13CD-7EF7-80AAADE3AAB4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5257800" y="4114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62" name="Line 38">
            <a:extLst>
              <a:ext uri="{FF2B5EF4-FFF2-40B4-BE49-F238E27FC236}">
                <a16:creationId xmlns:a16="http://schemas.microsoft.com/office/drawing/2014/main" id="{EFC5D9BF-4B48-E57A-11B5-0EB221A36F9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63" name="Line 39">
            <a:extLst>
              <a:ext uri="{FF2B5EF4-FFF2-40B4-BE49-F238E27FC236}">
                <a16:creationId xmlns:a16="http://schemas.microsoft.com/office/drawing/2014/main" id="{391074B4-5D01-BF28-3D5B-E729BF17C1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64" name="Line 40">
            <a:extLst>
              <a:ext uri="{FF2B5EF4-FFF2-40B4-BE49-F238E27FC236}">
                <a16:creationId xmlns:a16="http://schemas.microsoft.com/office/drawing/2014/main" id="{35ED886B-7D32-48D9-8D2C-EF6FC74357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65" name="Line 41">
            <a:extLst>
              <a:ext uri="{FF2B5EF4-FFF2-40B4-BE49-F238E27FC236}">
                <a16:creationId xmlns:a16="http://schemas.microsoft.com/office/drawing/2014/main" id="{367C1D8D-582F-B9CC-22E4-01AFE3E90DB7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1600200" y="34290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66" name="Line 42">
            <a:extLst>
              <a:ext uri="{FF2B5EF4-FFF2-40B4-BE49-F238E27FC236}">
                <a16:creationId xmlns:a16="http://schemas.microsoft.com/office/drawing/2014/main" id="{BFEC4AE9-5593-7817-7AC6-188C884469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429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67" name="Line 43">
            <a:extLst>
              <a:ext uri="{FF2B5EF4-FFF2-40B4-BE49-F238E27FC236}">
                <a16:creationId xmlns:a16="http://schemas.microsoft.com/office/drawing/2014/main" id="{7A2D0285-C552-6235-0F8A-D519BDB47722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3581400" y="2590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68" name="Line 44">
            <a:extLst>
              <a:ext uri="{FF2B5EF4-FFF2-40B4-BE49-F238E27FC236}">
                <a16:creationId xmlns:a16="http://schemas.microsoft.com/office/drawing/2014/main" id="{7C6AF003-DC38-CBA6-E7C4-58E46C9A8D15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-914400" y="4038600"/>
            <a:ext cx="1587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69" name="Line 45">
            <a:extLst>
              <a:ext uri="{FF2B5EF4-FFF2-40B4-BE49-F238E27FC236}">
                <a16:creationId xmlns:a16="http://schemas.microsoft.com/office/drawing/2014/main" id="{70CD94FB-929C-3ADA-FE5E-C9CAA1AA8F5E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4343400" y="2590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70" name="Line 46">
            <a:extLst>
              <a:ext uri="{FF2B5EF4-FFF2-40B4-BE49-F238E27FC236}">
                <a16:creationId xmlns:a16="http://schemas.microsoft.com/office/drawing/2014/main" id="{93A69A46-A241-86E5-2979-FECFE3D3377A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5181600" y="2590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71" name="Text Box 47">
            <a:extLst>
              <a:ext uri="{FF2B5EF4-FFF2-40B4-BE49-F238E27FC236}">
                <a16:creationId xmlns:a16="http://schemas.microsoft.com/office/drawing/2014/main" id="{63B83494-3BA4-7705-9452-97DEEFF6B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52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4p</a:t>
            </a:r>
          </a:p>
        </p:txBody>
      </p:sp>
      <p:sp>
        <p:nvSpPr>
          <p:cNvPr id="26672" name="Line 48">
            <a:extLst>
              <a:ext uri="{FF2B5EF4-FFF2-40B4-BE49-F238E27FC236}">
                <a16:creationId xmlns:a16="http://schemas.microsoft.com/office/drawing/2014/main" id="{F76C5C90-170C-FD70-AB0E-EA4FF9F7DD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2590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73" name="Line 49">
            <a:extLst>
              <a:ext uri="{FF2B5EF4-FFF2-40B4-BE49-F238E27FC236}">
                <a16:creationId xmlns:a16="http://schemas.microsoft.com/office/drawing/2014/main" id="{DB431EC4-532B-408C-1912-17C64D1BF8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590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74" name="Line 50">
            <a:extLst>
              <a:ext uri="{FF2B5EF4-FFF2-40B4-BE49-F238E27FC236}">
                <a16:creationId xmlns:a16="http://schemas.microsoft.com/office/drawing/2014/main" id="{8020DEEC-2784-D2A2-5F08-51ECC520ACCF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1600200" y="17526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75" name="Line 51">
            <a:extLst>
              <a:ext uri="{FF2B5EF4-FFF2-40B4-BE49-F238E27FC236}">
                <a16:creationId xmlns:a16="http://schemas.microsoft.com/office/drawing/2014/main" id="{DC865188-E4C1-9734-C4AF-22F210B50BAE}"/>
              </a:ext>
            </a:extLst>
          </p:cNvPr>
          <p:cNvSpPr>
            <a:spLocks noChangeShapeType="1"/>
          </p:cNvSpPr>
          <p:nvPr/>
        </p:nvSpPr>
        <p:spPr bwMode="auto">
          <a:xfrm>
            <a:off x="-609600" y="3200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76" name="Line 52">
            <a:extLst>
              <a:ext uri="{FF2B5EF4-FFF2-40B4-BE49-F238E27FC236}">
                <a16:creationId xmlns:a16="http://schemas.microsoft.com/office/drawing/2014/main" id="{384CF7BF-12BA-B4C4-CE67-6A212DF96A7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752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77" name="Line 53">
            <a:extLst>
              <a:ext uri="{FF2B5EF4-FFF2-40B4-BE49-F238E27FC236}">
                <a16:creationId xmlns:a16="http://schemas.microsoft.com/office/drawing/2014/main" id="{1EA8548F-728D-2B2C-FE17-3DC61E066A3F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5105400" y="1219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blind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A2AEF85-3164-FBD0-5A50-142A307FE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11A26BA-0EBC-2960-7670-256B74AF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7F77-FF1B-4821-BC8F-F2EBC22B6564}" type="slidenum">
              <a:rPr lang="en-GB" altLang="en-US"/>
              <a:pPr/>
              <a:t>5</a:t>
            </a:fld>
            <a:endParaRPr lang="en-GB" altLang="en-US"/>
          </a:p>
        </p:txBody>
      </p:sp>
      <p:graphicFrame>
        <p:nvGraphicFramePr>
          <p:cNvPr id="5795" name="Group 675">
            <a:extLst>
              <a:ext uri="{FF2B5EF4-FFF2-40B4-BE49-F238E27FC236}">
                <a16:creationId xmlns:a16="http://schemas.microsoft.com/office/drawing/2014/main" id="{15421D32-3F7E-C9F4-9FEC-94210EFDDE14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381000" y="609600"/>
          <a:ext cx="8305800" cy="5726113"/>
        </p:xfrm>
        <a:graphic>
          <a:graphicData uri="http://schemas.openxmlformats.org/drawingml/2006/table">
            <a:tbl>
              <a:tblPr/>
              <a:tblGrid>
                <a:gridCol w="1338263">
                  <a:extLst>
                    <a:ext uri="{9D8B030D-6E8A-4147-A177-3AD203B41FA5}">
                      <a16:colId xmlns:a16="http://schemas.microsoft.com/office/drawing/2014/main" val="3284540527"/>
                    </a:ext>
                  </a:extLst>
                </a:gridCol>
                <a:gridCol w="598487">
                  <a:extLst>
                    <a:ext uri="{9D8B030D-6E8A-4147-A177-3AD203B41FA5}">
                      <a16:colId xmlns:a16="http://schemas.microsoft.com/office/drawing/2014/main" val="3127666733"/>
                    </a:ext>
                  </a:extLst>
                </a:gridCol>
                <a:gridCol w="842963">
                  <a:extLst>
                    <a:ext uri="{9D8B030D-6E8A-4147-A177-3AD203B41FA5}">
                      <a16:colId xmlns:a16="http://schemas.microsoft.com/office/drawing/2014/main" val="2514830907"/>
                    </a:ext>
                  </a:extLst>
                </a:gridCol>
                <a:gridCol w="836612">
                  <a:extLst>
                    <a:ext uri="{9D8B030D-6E8A-4147-A177-3AD203B41FA5}">
                      <a16:colId xmlns:a16="http://schemas.microsoft.com/office/drawing/2014/main" val="292038366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92744159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84590013"/>
                    </a:ext>
                  </a:extLst>
                </a:gridCol>
                <a:gridCol w="836613">
                  <a:extLst>
                    <a:ext uri="{9D8B030D-6E8A-4147-A177-3AD203B41FA5}">
                      <a16:colId xmlns:a16="http://schemas.microsoft.com/office/drawing/2014/main" val="670002435"/>
                    </a:ext>
                  </a:extLst>
                </a:gridCol>
                <a:gridCol w="839787">
                  <a:extLst>
                    <a:ext uri="{9D8B030D-6E8A-4147-A177-3AD203B41FA5}">
                      <a16:colId xmlns:a16="http://schemas.microsoft.com/office/drawing/2014/main" val="3332716893"/>
                    </a:ext>
                  </a:extLst>
                </a:gridCol>
                <a:gridCol w="574675">
                  <a:extLst>
                    <a:ext uri="{9D8B030D-6E8A-4147-A177-3AD203B41FA5}">
                      <a16:colId xmlns:a16="http://schemas.microsoft.com/office/drawing/2014/main" val="30623601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089308182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Electronic Arrangement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918372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Element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3d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4s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631333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Sc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21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[Ar]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</a:t>
                      </a:r>
                      <a:endParaRPr kumimoji="0" lang="en-GB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189168"/>
                  </a:ext>
                </a:extLst>
              </a:tr>
              <a:tr h="466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Ti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22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[Ar]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0004548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V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23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[Ar]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891779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Cr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24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[Ar]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7454094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Mn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25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[Ar]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6608777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Fe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26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[Ar]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3227074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Co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27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[Ar]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4207902"/>
                  </a:ext>
                </a:extLst>
              </a:tr>
              <a:tr h="466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Ni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28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[Ar]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94378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Cu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29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[Ar]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3686016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Zn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30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[Ar]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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418318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CDF4543-45B1-31AE-0360-8F9F25B2E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F9D4701-0D08-FA47-EFC3-B6011851D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68B36-71B9-4E59-AF3D-65B63605DFDA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A9E7DFCE-690D-F193-36C4-4F7A7ABED9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GB" altLang="en-US"/>
              <a:t>Chromium and Copper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BEF3138-8E3E-D0D8-D5D0-8320FEE447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r>
              <a:rPr lang="en-GB" altLang="en-US" sz="2800"/>
              <a:t>Cr and Cu don’t fit the pattern of building up the 3d sub-shell, why?</a:t>
            </a:r>
          </a:p>
          <a:p>
            <a:pPr lvl="1"/>
            <a:r>
              <a:rPr lang="en-GB" altLang="en-US" sz="2400"/>
              <a:t>In the ground state electrons are always arranged to give lowest total energy</a:t>
            </a:r>
          </a:p>
          <a:p>
            <a:pPr lvl="1"/>
            <a:r>
              <a:rPr lang="en-GB" altLang="en-US" sz="2400"/>
              <a:t>Electrons are negatively charged and repel each other</a:t>
            </a:r>
          </a:p>
          <a:p>
            <a:pPr lvl="1"/>
            <a:r>
              <a:rPr lang="en-GB" altLang="en-US" sz="2400"/>
              <a:t>Lower total energy is obtained with e</a:t>
            </a:r>
            <a:r>
              <a:rPr lang="en-GB" altLang="en-US" sz="2400" baseline="30000"/>
              <a:t>-</a:t>
            </a:r>
            <a:r>
              <a:rPr lang="en-GB" altLang="en-US" sz="2400"/>
              <a:t> singly in orbitals rather than if they are paired in an orbital</a:t>
            </a:r>
          </a:p>
          <a:p>
            <a:pPr lvl="1"/>
            <a:r>
              <a:rPr lang="en-GB" altLang="en-US" sz="2400"/>
              <a:t>Energies of 3d and 4s orbitals very close together in Period 4</a:t>
            </a:r>
          </a:p>
        </p:txBody>
      </p:sp>
    </p:spTree>
  </p:cSld>
  <p:clrMapOvr>
    <a:masterClrMapping/>
  </p:clrMapOvr>
  <p:transition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EC7B1B1-8EBE-C936-5333-F6080708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FF795B3-9E94-6566-19ED-7D317A984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6C85-F319-497C-92B4-69DE9A3E2052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CA70E9F-8510-6F60-DE9E-A7CB4EA935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GB" altLang="en-US"/>
              <a:t>Chromium and Copper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D6EBA8E5-DB64-4C0D-54A2-6A721270E8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At Cr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Orbital energies such that putting one e</a:t>
            </a:r>
            <a:r>
              <a:rPr lang="en-GB" altLang="en-US" baseline="30000"/>
              <a:t>-</a:t>
            </a:r>
            <a:r>
              <a:rPr lang="en-GB" altLang="en-US"/>
              <a:t> into each 3d and 4s orbital gives lower energy than having 2 e</a:t>
            </a:r>
            <a:r>
              <a:rPr lang="en-GB" altLang="en-US" baseline="30000"/>
              <a:t>-</a:t>
            </a:r>
            <a:r>
              <a:rPr lang="en-GB" altLang="en-US"/>
              <a:t> in the 4s orbital</a:t>
            </a:r>
          </a:p>
          <a:p>
            <a:pPr>
              <a:lnSpc>
                <a:spcPct val="90000"/>
              </a:lnSpc>
            </a:pPr>
            <a:r>
              <a:rPr lang="en-GB" altLang="en-US"/>
              <a:t>At Cu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Putting 2 e</a:t>
            </a:r>
            <a:r>
              <a:rPr lang="en-GB" altLang="en-US" baseline="30000"/>
              <a:t>-</a:t>
            </a:r>
            <a:r>
              <a:rPr lang="en-GB" altLang="en-US"/>
              <a:t> into the 4s orbital would give a higher energy than filling the  3d orbitals</a:t>
            </a:r>
          </a:p>
        </p:txBody>
      </p:sp>
    </p:spTree>
  </p:cSld>
  <p:clrMapOvr>
    <a:masterClrMapping/>
  </p:clrMapOvr>
  <p:transition>
    <p:blind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62B2B7-4E46-E67D-DF5C-8358EA6DD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B4AA2-C7B0-A0A2-E2B6-FE5483CF7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5ACBD-9D66-4499-88C5-100C9C52EDE1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7D36F0E8-A08A-8ED5-9F5B-F3AA2FD37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791200"/>
            <a:ext cx="838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D775B551-F814-B56B-C83B-0BA489DC4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96240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40CAB6AF-39B4-9901-39B8-F7E41ADDD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96240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F0613886-2ACA-CAB0-8AAA-45C3C3705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524000"/>
            <a:ext cx="838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E1362405-D9DD-BBC6-83A2-C22F2E492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276600"/>
            <a:ext cx="838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DA211C82-D796-7788-6D08-504F8BC9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648200"/>
            <a:ext cx="838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4" name="Rectangle 8">
            <a:extLst>
              <a:ext uri="{FF2B5EF4-FFF2-40B4-BE49-F238E27FC236}">
                <a16:creationId xmlns:a16="http://schemas.microsoft.com/office/drawing/2014/main" id="{E9DE953D-0791-E1F2-B70C-7B5C32BD8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1066800"/>
            <a:ext cx="838200" cy="838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5" name="Rectangle 9">
            <a:extLst>
              <a:ext uri="{FF2B5EF4-FFF2-40B4-BE49-F238E27FC236}">
                <a16:creationId xmlns:a16="http://schemas.microsoft.com/office/drawing/2014/main" id="{52D3503C-E722-D859-8368-B2A377E45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066800"/>
            <a:ext cx="838200" cy="838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6" name="Rectangle 10">
            <a:extLst>
              <a:ext uri="{FF2B5EF4-FFF2-40B4-BE49-F238E27FC236}">
                <a16:creationId xmlns:a16="http://schemas.microsoft.com/office/drawing/2014/main" id="{0664D858-78F6-D3CE-7F90-1D17EAAF6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1066800"/>
            <a:ext cx="838200" cy="838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7" name="Rectangle 11">
            <a:extLst>
              <a:ext uri="{FF2B5EF4-FFF2-40B4-BE49-F238E27FC236}">
                <a16:creationId xmlns:a16="http://schemas.microsoft.com/office/drawing/2014/main" id="{FD6138A9-EEA6-354B-E8E4-2ED486AF8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1066800"/>
            <a:ext cx="838200" cy="838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8" name="Rectangle 12">
            <a:extLst>
              <a:ext uri="{FF2B5EF4-FFF2-40B4-BE49-F238E27FC236}">
                <a16:creationId xmlns:a16="http://schemas.microsoft.com/office/drawing/2014/main" id="{4EAE8200-714C-C2C5-CAB5-776E27812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96240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9" name="Rectangle 13">
            <a:extLst>
              <a:ext uri="{FF2B5EF4-FFF2-40B4-BE49-F238E27FC236}">
                <a16:creationId xmlns:a16="http://schemas.microsoft.com/office/drawing/2014/main" id="{56045650-501A-6C7E-8BE6-AD7EA1D79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36220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0" name="Rectangle 14">
            <a:extLst>
              <a:ext uri="{FF2B5EF4-FFF2-40B4-BE49-F238E27FC236}">
                <a16:creationId xmlns:a16="http://schemas.microsoft.com/office/drawing/2014/main" id="{A5348274-B2C2-46C7-52D9-EE6747950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36220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1" name="Rectangle 15">
            <a:extLst>
              <a:ext uri="{FF2B5EF4-FFF2-40B4-BE49-F238E27FC236}">
                <a16:creationId xmlns:a16="http://schemas.microsoft.com/office/drawing/2014/main" id="{85451AEC-A49C-F294-80D9-D68066853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36220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2" name="Rectangle 16">
            <a:extLst>
              <a:ext uri="{FF2B5EF4-FFF2-40B4-BE49-F238E27FC236}">
                <a16:creationId xmlns:a16="http://schemas.microsoft.com/office/drawing/2014/main" id="{35E38956-C9A5-38AC-FF92-B9568450A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066800"/>
            <a:ext cx="838200" cy="838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3" name="Line 17">
            <a:extLst>
              <a:ext uri="{FF2B5EF4-FFF2-40B4-BE49-F238E27FC236}">
                <a16:creationId xmlns:a16="http://schemas.microsoft.com/office/drawing/2014/main" id="{2AD45DE1-DE91-C2F1-9F40-180F88D34C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762000"/>
            <a:ext cx="0" cy="5715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4" name="Line 18">
            <a:extLst>
              <a:ext uri="{FF2B5EF4-FFF2-40B4-BE49-F238E27FC236}">
                <a16:creationId xmlns:a16="http://schemas.microsoft.com/office/drawing/2014/main" id="{3FEC0F95-F952-6CB0-04A9-BBFF99AD81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590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5" name="Line 19">
            <a:extLst>
              <a:ext uri="{FF2B5EF4-FFF2-40B4-BE49-F238E27FC236}">
                <a16:creationId xmlns:a16="http://schemas.microsoft.com/office/drawing/2014/main" id="{ABD452BD-14A2-C255-D19B-64A691527ABC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4343400" y="4114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6" name="Text Box 20">
            <a:extLst>
              <a:ext uri="{FF2B5EF4-FFF2-40B4-BE49-F238E27FC236}">
                <a16:creationId xmlns:a16="http://schemas.microsoft.com/office/drawing/2014/main" id="{2F41D102-C7BF-D278-FF38-3DC8527D4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943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1s</a:t>
            </a:r>
            <a:endParaRPr lang="en-GB" altLang="en-US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717" name="Text Box 21">
            <a:extLst>
              <a:ext uri="{FF2B5EF4-FFF2-40B4-BE49-F238E27FC236}">
                <a16:creationId xmlns:a16="http://schemas.microsoft.com/office/drawing/2014/main" id="{6E2EF568-DA54-3016-2676-1C089716B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800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2s</a:t>
            </a:r>
          </a:p>
        </p:txBody>
      </p:sp>
      <p:sp>
        <p:nvSpPr>
          <p:cNvPr id="29718" name="Text Box 22">
            <a:extLst>
              <a:ext uri="{FF2B5EF4-FFF2-40B4-BE49-F238E27FC236}">
                <a16:creationId xmlns:a16="http://schemas.microsoft.com/office/drawing/2014/main" id="{C9F6025D-A8ED-3D30-26DB-6729AC746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429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3s</a:t>
            </a:r>
          </a:p>
        </p:txBody>
      </p:sp>
      <p:sp>
        <p:nvSpPr>
          <p:cNvPr id="29719" name="Text Box 23">
            <a:extLst>
              <a:ext uri="{FF2B5EF4-FFF2-40B4-BE49-F238E27FC236}">
                <a16:creationId xmlns:a16="http://schemas.microsoft.com/office/drawing/2014/main" id="{B8B9C36E-C80F-1540-6D83-A26EFE693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00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4s</a:t>
            </a:r>
            <a:endParaRPr lang="en-GB" altLang="en-US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720" name="Text Box 24">
            <a:extLst>
              <a:ext uri="{FF2B5EF4-FFF2-40B4-BE49-F238E27FC236}">
                <a16:creationId xmlns:a16="http://schemas.microsoft.com/office/drawing/2014/main" id="{CF2DA3AD-284E-4A49-378E-3B883F5AC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114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2p</a:t>
            </a:r>
          </a:p>
        </p:txBody>
      </p:sp>
      <p:sp>
        <p:nvSpPr>
          <p:cNvPr id="29721" name="Text Box 25">
            <a:extLst>
              <a:ext uri="{FF2B5EF4-FFF2-40B4-BE49-F238E27FC236}">
                <a16:creationId xmlns:a16="http://schemas.microsoft.com/office/drawing/2014/main" id="{BF905B44-CCAC-AE14-D11D-481AF24D1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438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3p</a:t>
            </a:r>
          </a:p>
        </p:txBody>
      </p:sp>
      <p:sp>
        <p:nvSpPr>
          <p:cNvPr id="29722" name="Text Box 26">
            <a:extLst>
              <a:ext uri="{FF2B5EF4-FFF2-40B4-BE49-F238E27FC236}">
                <a16:creationId xmlns:a16="http://schemas.microsoft.com/office/drawing/2014/main" id="{54005C17-39FA-E909-9BCA-78B3D5780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295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3d</a:t>
            </a:r>
            <a:endParaRPr lang="en-GB" altLang="en-US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723" name="Rectangle 27">
            <a:extLst>
              <a:ext uri="{FF2B5EF4-FFF2-40B4-BE49-F238E27FC236}">
                <a16:creationId xmlns:a16="http://schemas.microsoft.com/office/drawing/2014/main" id="{C97325FD-8BA9-5273-F713-5F55A93CE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24" name="Rectangle 28">
            <a:extLst>
              <a:ext uri="{FF2B5EF4-FFF2-40B4-BE49-F238E27FC236}">
                <a16:creationId xmlns:a16="http://schemas.microsoft.com/office/drawing/2014/main" id="{D0F82BC4-497E-FA61-F988-113EE113C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25" name="Rectangle 29">
            <a:extLst>
              <a:ext uri="{FF2B5EF4-FFF2-40B4-BE49-F238E27FC236}">
                <a16:creationId xmlns:a16="http://schemas.microsoft.com/office/drawing/2014/main" id="{37A8213C-DDC1-C2D5-AA78-19BC991F3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26" name="Text Box 30">
            <a:extLst>
              <a:ext uri="{FF2B5EF4-FFF2-40B4-BE49-F238E27FC236}">
                <a16:creationId xmlns:a16="http://schemas.microsoft.com/office/drawing/2014/main" id="{37C09C81-921D-DF35-0132-FA8790E35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Energy</a:t>
            </a:r>
          </a:p>
        </p:txBody>
      </p:sp>
      <p:sp>
        <p:nvSpPr>
          <p:cNvPr id="29727" name="Text Box 31">
            <a:extLst>
              <a:ext uri="{FF2B5EF4-FFF2-40B4-BE49-F238E27FC236}">
                <a16:creationId xmlns:a16="http://schemas.microsoft.com/office/drawing/2014/main" id="{44DA25FF-5A37-11BA-7107-C11A2D2DA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965700"/>
            <a:ext cx="5486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3200" b="1">
                <a:solidFill>
                  <a:srgbClr val="FFFF00"/>
                </a:solidFill>
                <a:latin typeface="Comic Sans MS" panose="030F0702030302020204" pitchFamily="66" charset="0"/>
              </a:rPr>
              <a:t>Cr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3200" b="1">
                <a:solidFill>
                  <a:srgbClr val="FFFF00"/>
                </a:solidFill>
                <a:latin typeface="Comic Sans MS" panose="030F0702030302020204" pitchFamily="66" charset="0"/>
              </a:rPr>
              <a:t>1s</a:t>
            </a:r>
            <a:r>
              <a:rPr lang="en-GB" altLang="en-US" sz="32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2  </a:t>
            </a:r>
            <a:r>
              <a:rPr lang="en-GB" altLang="en-US" sz="3200" b="1">
                <a:solidFill>
                  <a:srgbClr val="FFFF00"/>
                </a:solidFill>
                <a:latin typeface="Comic Sans MS" panose="030F0702030302020204" pitchFamily="66" charset="0"/>
              </a:rPr>
              <a:t>2s</a:t>
            </a:r>
            <a:r>
              <a:rPr lang="en-GB" altLang="en-US" sz="32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2 </a:t>
            </a:r>
            <a:r>
              <a:rPr lang="en-GB" altLang="en-US" sz="3200" b="1">
                <a:solidFill>
                  <a:srgbClr val="FFFF00"/>
                </a:solidFill>
                <a:latin typeface="Comic Sans MS" panose="030F0702030302020204" pitchFamily="66" charset="0"/>
              </a:rPr>
              <a:t>2p</a:t>
            </a:r>
            <a:r>
              <a:rPr lang="en-GB" altLang="en-US" sz="32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6 </a:t>
            </a:r>
            <a:r>
              <a:rPr lang="en-GB" altLang="en-US" sz="3200" b="1">
                <a:solidFill>
                  <a:srgbClr val="FFFF00"/>
                </a:solidFill>
                <a:latin typeface="Comic Sans MS" panose="030F0702030302020204" pitchFamily="66" charset="0"/>
              </a:rPr>
              <a:t>3s</a:t>
            </a:r>
            <a:r>
              <a:rPr lang="en-GB" altLang="en-US" sz="32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2 </a:t>
            </a:r>
            <a:r>
              <a:rPr lang="en-GB" altLang="en-US" sz="3200" b="1">
                <a:solidFill>
                  <a:srgbClr val="FFFF00"/>
                </a:solidFill>
                <a:latin typeface="Comic Sans MS" panose="030F0702030302020204" pitchFamily="66" charset="0"/>
              </a:rPr>
              <a:t>3p</a:t>
            </a:r>
            <a:r>
              <a:rPr lang="en-GB" altLang="en-US" sz="32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6 </a:t>
            </a:r>
            <a:r>
              <a:rPr lang="en-GB" altLang="en-US" sz="3200" b="1">
                <a:solidFill>
                  <a:srgbClr val="FFFF00"/>
                </a:solidFill>
                <a:latin typeface="Comic Sans MS" panose="030F0702030302020204" pitchFamily="66" charset="0"/>
              </a:rPr>
              <a:t>3d</a:t>
            </a:r>
            <a:r>
              <a:rPr lang="en-GB" altLang="en-US" sz="32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5 </a:t>
            </a:r>
            <a:r>
              <a:rPr lang="en-GB" altLang="en-US" sz="3200" b="1">
                <a:solidFill>
                  <a:srgbClr val="FFFF00"/>
                </a:solidFill>
                <a:latin typeface="Comic Sans MS" panose="030F0702030302020204" pitchFamily="66" charset="0"/>
              </a:rPr>
              <a:t>4s</a:t>
            </a:r>
            <a:r>
              <a:rPr lang="en-GB" altLang="en-US" sz="32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9728" name="Line 32">
            <a:extLst>
              <a:ext uri="{FF2B5EF4-FFF2-40B4-BE49-F238E27FC236}">
                <a16:creationId xmlns:a16="http://schemas.microsoft.com/office/drawing/2014/main" id="{E9388648-54F0-932C-B6F6-3E87632AAAC8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1600200" y="59436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29" name="Line 33">
            <a:extLst>
              <a:ext uri="{FF2B5EF4-FFF2-40B4-BE49-F238E27FC236}">
                <a16:creationId xmlns:a16="http://schemas.microsoft.com/office/drawing/2014/main" id="{662EE7C7-B2AF-E006-9606-99BDF180D2E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30" name="Line 34">
            <a:extLst>
              <a:ext uri="{FF2B5EF4-FFF2-40B4-BE49-F238E27FC236}">
                <a16:creationId xmlns:a16="http://schemas.microsoft.com/office/drawing/2014/main" id="{0E27D67D-BE56-3358-0337-1FDE8BCDEE3D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1600200" y="48006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31" name="Line 35">
            <a:extLst>
              <a:ext uri="{FF2B5EF4-FFF2-40B4-BE49-F238E27FC236}">
                <a16:creationId xmlns:a16="http://schemas.microsoft.com/office/drawing/2014/main" id="{177547D9-2E71-C90F-DA3C-25501108F2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800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32" name="Line 36">
            <a:extLst>
              <a:ext uri="{FF2B5EF4-FFF2-40B4-BE49-F238E27FC236}">
                <a16:creationId xmlns:a16="http://schemas.microsoft.com/office/drawing/2014/main" id="{2539D359-FACB-5E69-D62A-4F1A42B73C78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3581400" y="4114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33" name="Line 37">
            <a:extLst>
              <a:ext uri="{FF2B5EF4-FFF2-40B4-BE49-F238E27FC236}">
                <a16:creationId xmlns:a16="http://schemas.microsoft.com/office/drawing/2014/main" id="{4C3163D8-B86F-0B78-41F6-30BADF3C529B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5257800" y="4114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34" name="Line 38">
            <a:extLst>
              <a:ext uri="{FF2B5EF4-FFF2-40B4-BE49-F238E27FC236}">
                <a16:creationId xmlns:a16="http://schemas.microsoft.com/office/drawing/2014/main" id="{B3744636-2CB4-0560-2C72-459E22212F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35" name="Line 39">
            <a:extLst>
              <a:ext uri="{FF2B5EF4-FFF2-40B4-BE49-F238E27FC236}">
                <a16:creationId xmlns:a16="http://schemas.microsoft.com/office/drawing/2014/main" id="{275D12E4-B7B9-ED38-9E3C-D860C3EB967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36" name="Line 40">
            <a:extLst>
              <a:ext uri="{FF2B5EF4-FFF2-40B4-BE49-F238E27FC236}">
                <a16:creationId xmlns:a16="http://schemas.microsoft.com/office/drawing/2014/main" id="{9C499A2E-53BD-4FE1-FCE6-EC04E9217A5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37" name="Line 41">
            <a:extLst>
              <a:ext uri="{FF2B5EF4-FFF2-40B4-BE49-F238E27FC236}">
                <a16:creationId xmlns:a16="http://schemas.microsoft.com/office/drawing/2014/main" id="{7589BCBE-2E7F-7862-4DB2-E090629C0BD3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1600200" y="34290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38" name="Line 42">
            <a:extLst>
              <a:ext uri="{FF2B5EF4-FFF2-40B4-BE49-F238E27FC236}">
                <a16:creationId xmlns:a16="http://schemas.microsoft.com/office/drawing/2014/main" id="{37513E62-1861-E481-3D88-E1220159D7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429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39" name="Line 43">
            <a:extLst>
              <a:ext uri="{FF2B5EF4-FFF2-40B4-BE49-F238E27FC236}">
                <a16:creationId xmlns:a16="http://schemas.microsoft.com/office/drawing/2014/main" id="{78C2E9F7-A219-F5A0-57BC-6A196EE315E7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3581400" y="2590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40" name="Line 44">
            <a:extLst>
              <a:ext uri="{FF2B5EF4-FFF2-40B4-BE49-F238E27FC236}">
                <a16:creationId xmlns:a16="http://schemas.microsoft.com/office/drawing/2014/main" id="{07B6EE15-A944-222B-2FAE-6D0839AFDCBC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6019800" y="1219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41" name="Line 45">
            <a:extLst>
              <a:ext uri="{FF2B5EF4-FFF2-40B4-BE49-F238E27FC236}">
                <a16:creationId xmlns:a16="http://schemas.microsoft.com/office/drawing/2014/main" id="{FFA13836-49F5-2589-8490-04834260905A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4343400" y="2590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42" name="Line 46">
            <a:extLst>
              <a:ext uri="{FF2B5EF4-FFF2-40B4-BE49-F238E27FC236}">
                <a16:creationId xmlns:a16="http://schemas.microsoft.com/office/drawing/2014/main" id="{14E77930-280A-67A5-1909-9CA3B39E94CF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5181600" y="2590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43" name="Text Box 47">
            <a:extLst>
              <a:ext uri="{FF2B5EF4-FFF2-40B4-BE49-F238E27FC236}">
                <a16:creationId xmlns:a16="http://schemas.microsoft.com/office/drawing/2014/main" id="{3997E5F6-0EA2-A0D7-D530-793346A18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52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4p</a:t>
            </a:r>
          </a:p>
        </p:txBody>
      </p:sp>
      <p:sp>
        <p:nvSpPr>
          <p:cNvPr id="29744" name="Line 48">
            <a:extLst>
              <a:ext uri="{FF2B5EF4-FFF2-40B4-BE49-F238E27FC236}">
                <a16:creationId xmlns:a16="http://schemas.microsoft.com/office/drawing/2014/main" id="{9B8CAD33-A476-0771-F1AC-0352D70F882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2590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45" name="Line 49">
            <a:extLst>
              <a:ext uri="{FF2B5EF4-FFF2-40B4-BE49-F238E27FC236}">
                <a16:creationId xmlns:a16="http://schemas.microsoft.com/office/drawing/2014/main" id="{183F0FD4-0824-81B2-2BEB-B8F4B233CC6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590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46" name="Line 50">
            <a:extLst>
              <a:ext uri="{FF2B5EF4-FFF2-40B4-BE49-F238E27FC236}">
                <a16:creationId xmlns:a16="http://schemas.microsoft.com/office/drawing/2014/main" id="{E8F698F3-8D88-0241-9A60-F31F4627376A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1600200" y="17526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47" name="Line 51">
            <a:extLst>
              <a:ext uri="{FF2B5EF4-FFF2-40B4-BE49-F238E27FC236}">
                <a16:creationId xmlns:a16="http://schemas.microsoft.com/office/drawing/2014/main" id="{B222E8F0-CA79-7A95-B6EE-73C70504684B}"/>
              </a:ext>
            </a:extLst>
          </p:cNvPr>
          <p:cNvSpPr>
            <a:spLocks noChangeShapeType="1"/>
          </p:cNvSpPr>
          <p:nvPr/>
        </p:nvSpPr>
        <p:spPr bwMode="auto">
          <a:xfrm>
            <a:off x="-6096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48" name="Line 52">
            <a:extLst>
              <a:ext uri="{FF2B5EF4-FFF2-40B4-BE49-F238E27FC236}">
                <a16:creationId xmlns:a16="http://schemas.microsoft.com/office/drawing/2014/main" id="{D6BC2628-8CCC-0CA8-0E29-0557DEC9059A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5105400" y="1219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49" name="Line 53">
            <a:extLst>
              <a:ext uri="{FF2B5EF4-FFF2-40B4-BE49-F238E27FC236}">
                <a16:creationId xmlns:a16="http://schemas.microsoft.com/office/drawing/2014/main" id="{0E6DDD2E-682A-498A-0FFC-91BC40DABF6B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6781800" y="1219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50" name="Line 54">
            <a:extLst>
              <a:ext uri="{FF2B5EF4-FFF2-40B4-BE49-F238E27FC236}">
                <a16:creationId xmlns:a16="http://schemas.microsoft.com/office/drawing/2014/main" id="{F78C304D-4076-28C2-9FD6-40C3FB2C45CB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7696200" y="1219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51" name="Line 55">
            <a:extLst>
              <a:ext uri="{FF2B5EF4-FFF2-40B4-BE49-F238E27FC236}">
                <a16:creationId xmlns:a16="http://schemas.microsoft.com/office/drawing/2014/main" id="{EB0D1221-E1FE-BB88-498D-AECA27A520C5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8534400" y="1219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blind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84CBAC-78D7-1D08-5FC7-F5A13EA82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SS CI 11.5 The d block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7D754-40F4-5B13-D095-76E17E476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523C-DD6C-4E29-A95B-15D13B35E29E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4BA2DA01-B56C-5989-9236-7F68E5ACA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791200"/>
            <a:ext cx="838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7A1BE22-000C-B7C9-C6A3-58C491657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96240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7777BF6D-4941-47F3-2932-1816C78F6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96240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B042BF68-ED69-B067-2899-FA1752AE0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524000"/>
            <a:ext cx="838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ADD3DDA5-6BE4-68BA-1022-A43DDA84F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276600"/>
            <a:ext cx="838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785B22AB-21F1-82B5-2B7A-6242A0564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648200"/>
            <a:ext cx="838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24" name="Rectangle 8">
            <a:extLst>
              <a:ext uri="{FF2B5EF4-FFF2-40B4-BE49-F238E27FC236}">
                <a16:creationId xmlns:a16="http://schemas.microsoft.com/office/drawing/2014/main" id="{0980AEE9-58D0-4FB7-6AC5-BC8F1CB19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1066800"/>
            <a:ext cx="838200" cy="838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25" name="Rectangle 9">
            <a:extLst>
              <a:ext uri="{FF2B5EF4-FFF2-40B4-BE49-F238E27FC236}">
                <a16:creationId xmlns:a16="http://schemas.microsoft.com/office/drawing/2014/main" id="{AB2EED05-3624-7ABF-6A96-D04FB821D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066800"/>
            <a:ext cx="838200" cy="838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26" name="Rectangle 10">
            <a:extLst>
              <a:ext uri="{FF2B5EF4-FFF2-40B4-BE49-F238E27FC236}">
                <a16:creationId xmlns:a16="http://schemas.microsoft.com/office/drawing/2014/main" id="{5C5C4D2A-DAE0-C62F-826D-ED43F5E89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1066800"/>
            <a:ext cx="838200" cy="838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27" name="Rectangle 11">
            <a:extLst>
              <a:ext uri="{FF2B5EF4-FFF2-40B4-BE49-F238E27FC236}">
                <a16:creationId xmlns:a16="http://schemas.microsoft.com/office/drawing/2014/main" id="{09F300A8-3BBF-2785-7412-34E568FC4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1066800"/>
            <a:ext cx="838200" cy="838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28" name="Rectangle 12">
            <a:extLst>
              <a:ext uri="{FF2B5EF4-FFF2-40B4-BE49-F238E27FC236}">
                <a16:creationId xmlns:a16="http://schemas.microsoft.com/office/drawing/2014/main" id="{BDB63F0F-4D08-711E-4CE7-F421270EA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96240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29" name="Rectangle 13">
            <a:extLst>
              <a:ext uri="{FF2B5EF4-FFF2-40B4-BE49-F238E27FC236}">
                <a16:creationId xmlns:a16="http://schemas.microsoft.com/office/drawing/2014/main" id="{8E9F8B42-B5F0-5B6F-C37E-00A21C265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36220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30" name="Rectangle 14">
            <a:extLst>
              <a:ext uri="{FF2B5EF4-FFF2-40B4-BE49-F238E27FC236}">
                <a16:creationId xmlns:a16="http://schemas.microsoft.com/office/drawing/2014/main" id="{35A17420-CDA5-BFD2-8A9C-DD9394333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36220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31" name="Rectangle 15">
            <a:extLst>
              <a:ext uri="{FF2B5EF4-FFF2-40B4-BE49-F238E27FC236}">
                <a16:creationId xmlns:a16="http://schemas.microsoft.com/office/drawing/2014/main" id="{FF96270F-915B-2513-E09B-565D5689E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36220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32" name="Rectangle 16">
            <a:extLst>
              <a:ext uri="{FF2B5EF4-FFF2-40B4-BE49-F238E27FC236}">
                <a16:creationId xmlns:a16="http://schemas.microsoft.com/office/drawing/2014/main" id="{BF978DC6-494E-BB42-3CC8-C2D489FE0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066800"/>
            <a:ext cx="838200" cy="838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33" name="Line 17">
            <a:extLst>
              <a:ext uri="{FF2B5EF4-FFF2-40B4-BE49-F238E27FC236}">
                <a16:creationId xmlns:a16="http://schemas.microsoft.com/office/drawing/2014/main" id="{AE6446C5-6DEE-376B-FBFA-9E411EB0E4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762000"/>
            <a:ext cx="0" cy="5715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34" name="Line 18">
            <a:extLst>
              <a:ext uri="{FF2B5EF4-FFF2-40B4-BE49-F238E27FC236}">
                <a16:creationId xmlns:a16="http://schemas.microsoft.com/office/drawing/2014/main" id="{E240DC9B-E985-2312-1AEC-CBEA8C44337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590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35" name="Line 19">
            <a:extLst>
              <a:ext uri="{FF2B5EF4-FFF2-40B4-BE49-F238E27FC236}">
                <a16:creationId xmlns:a16="http://schemas.microsoft.com/office/drawing/2014/main" id="{4B16FFCB-5503-6350-42DB-90EA11A82643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4343400" y="4114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36" name="Text Box 20">
            <a:extLst>
              <a:ext uri="{FF2B5EF4-FFF2-40B4-BE49-F238E27FC236}">
                <a16:creationId xmlns:a16="http://schemas.microsoft.com/office/drawing/2014/main" id="{5A5BA435-DCA8-5FAA-0C84-30B08DCFE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943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1s</a:t>
            </a:r>
            <a:endParaRPr lang="en-GB" altLang="en-US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837" name="Text Box 21">
            <a:extLst>
              <a:ext uri="{FF2B5EF4-FFF2-40B4-BE49-F238E27FC236}">
                <a16:creationId xmlns:a16="http://schemas.microsoft.com/office/drawing/2014/main" id="{3CF8AB5B-B304-A85A-943E-7D0655A9D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800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2s</a:t>
            </a:r>
          </a:p>
        </p:txBody>
      </p:sp>
      <p:sp>
        <p:nvSpPr>
          <p:cNvPr id="34838" name="Text Box 22">
            <a:extLst>
              <a:ext uri="{FF2B5EF4-FFF2-40B4-BE49-F238E27FC236}">
                <a16:creationId xmlns:a16="http://schemas.microsoft.com/office/drawing/2014/main" id="{50345E10-82F6-5A12-E65A-9D6CA52AD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429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3s</a:t>
            </a:r>
          </a:p>
        </p:txBody>
      </p:sp>
      <p:sp>
        <p:nvSpPr>
          <p:cNvPr id="34839" name="Text Box 23">
            <a:extLst>
              <a:ext uri="{FF2B5EF4-FFF2-40B4-BE49-F238E27FC236}">
                <a16:creationId xmlns:a16="http://schemas.microsoft.com/office/drawing/2014/main" id="{460501BA-D0E2-B1D3-6C09-C98CC31BD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00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4s</a:t>
            </a:r>
            <a:endParaRPr lang="en-GB" altLang="en-US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840" name="Text Box 24">
            <a:extLst>
              <a:ext uri="{FF2B5EF4-FFF2-40B4-BE49-F238E27FC236}">
                <a16:creationId xmlns:a16="http://schemas.microsoft.com/office/drawing/2014/main" id="{3D5827DF-95B6-CD49-1079-F10874ADE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114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2p</a:t>
            </a:r>
          </a:p>
        </p:txBody>
      </p:sp>
      <p:sp>
        <p:nvSpPr>
          <p:cNvPr id="34841" name="Text Box 25">
            <a:extLst>
              <a:ext uri="{FF2B5EF4-FFF2-40B4-BE49-F238E27FC236}">
                <a16:creationId xmlns:a16="http://schemas.microsoft.com/office/drawing/2014/main" id="{C1ED7FAA-BB08-5794-F10E-8D7E3A305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438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3p</a:t>
            </a:r>
          </a:p>
        </p:txBody>
      </p:sp>
      <p:sp>
        <p:nvSpPr>
          <p:cNvPr id="34842" name="Text Box 26">
            <a:extLst>
              <a:ext uri="{FF2B5EF4-FFF2-40B4-BE49-F238E27FC236}">
                <a16:creationId xmlns:a16="http://schemas.microsoft.com/office/drawing/2014/main" id="{D1CF97E4-63C1-1DA6-5070-D84C9C6FC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295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3d</a:t>
            </a:r>
            <a:endParaRPr lang="en-GB" altLang="en-US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843" name="Rectangle 27">
            <a:extLst>
              <a:ext uri="{FF2B5EF4-FFF2-40B4-BE49-F238E27FC236}">
                <a16:creationId xmlns:a16="http://schemas.microsoft.com/office/drawing/2014/main" id="{668B4AC0-D690-06C8-6906-2FD7D368A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44" name="Rectangle 28">
            <a:extLst>
              <a:ext uri="{FF2B5EF4-FFF2-40B4-BE49-F238E27FC236}">
                <a16:creationId xmlns:a16="http://schemas.microsoft.com/office/drawing/2014/main" id="{19AE11A9-2F0A-DD00-A6F8-3BF31A3B3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45" name="Rectangle 29">
            <a:extLst>
              <a:ext uri="{FF2B5EF4-FFF2-40B4-BE49-F238E27FC236}">
                <a16:creationId xmlns:a16="http://schemas.microsoft.com/office/drawing/2014/main" id="{2C811CE4-0DCD-CC88-A3B8-F8507442D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0"/>
            <a:ext cx="8382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46" name="Text Box 30">
            <a:extLst>
              <a:ext uri="{FF2B5EF4-FFF2-40B4-BE49-F238E27FC236}">
                <a16:creationId xmlns:a16="http://schemas.microsoft.com/office/drawing/2014/main" id="{C6251DCB-1964-EB5A-CDE6-655BFE27D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Energy</a:t>
            </a:r>
          </a:p>
        </p:txBody>
      </p:sp>
      <p:sp>
        <p:nvSpPr>
          <p:cNvPr id="34847" name="Text Box 31">
            <a:extLst>
              <a:ext uri="{FF2B5EF4-FFF2-40B4-BE49-F238E27FC236}">
                <a16:creationId xmlns:a16="http://schemas.microsoft.com/office/drawing/2014/main" id="{6618647C-E412-AD2F-E528-6EA2F39B8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965700"/>
            <a:ext cx="5791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3200" b="1">
                <a:solidFill>
                  <a:srgbClr val="FFFF00"/>
                </a:solidFill>
                <a:latin typeface="Comic Sans MS" panose="030F0702030302020204" pitchFamily="66" charset="0"/>
              </a:rPr>
              <a:t>Cu</a:t>
            </a:r>
          </a:p>
          <a:p>
            <a:pPr eaLnBrk="0" hangingPunct="0">
              <a:spcBef>
                <a:spcPct val="50000"/>
              </a:spcBef>
            </a:pPr>
            <a:r>
              <a:rPr lang="en-GB" altLang="en-US" sz="3200" b="1">
                <a:solidFill>
                  <a:srgbClr val="FFFF00"/>
                </a:solidFill>
                <a:latin typeface="Comic Sans MS" panose="030F0702030302020204" pitchFamily="66" charset="0"/>
              </a:rPr>
              <a:t>1s</a:t>
            </a:r>
            <a:r>
              <a:rPr lang="en-GB" altLang="en-US" sz="32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2  </a:t>
            </a:r>
            <a:r>
              <a:rPr lang="en-GB" altLang="en-US" sz="3200" b="1">
                <a:solidFill>
                  <a:srgbClr val="FFFF00"/>
                </a:solidFill>
                <a:latin typeface="Comic Sans MS" panose="030F0702030302020204" pitchFamily="66" charset="0"/>
              </a:rPr>
              <a:t>2s</a:t>
            </a:r>
            <a:r>
              <a:rPr lang="en-GB" altLang="en-US" sz="32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2 </a:t>
            </a:r>
            <a:r>
              <a:rPr lang="en-GB" altLang="en-US" sz="3200" b="1">
                <a:solidFill>
                  <a:srgbClr val="FFFF00"/>
                </a:solidFill>
                <a:latin typeface="Comic Sans MS" panose="030F0702030302020204" pitchFamily="66" charset="0"/>
              </a:rPr>
              <a:t>2p</a:t>
            </a:r>
            <a:r>
              <a:rPr lang="en-GB" altLang="en-US" sz="32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6 </a:t>
            </a:r>
            <a:r>
              <a:rPr lang="en-GB" altLang="en-US" sz="3200" b="1">
                <a:solidFill>
                  <a:srgbClr val="FFFF00"/>
                </a:solidFill>
                <a:latin typeface="Comic Sans MS" panose="030F0702030302020204" pitchFamily="66" charset="0"/>
              </a:rPr>
              <a:t>3s</a:t>
            </a:r>
            <a:r>
              <a:rPr lang="en-GB" altLang="en-US" sz="32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2 </a:t>
            </a:r>
            <a:r>
              <a:rPr lang="en-GB" altLang="en-US" sz="3200" b="1">
                <a:solidFill>
                  <a:srgbClr val="FFFF00"/>
                </a:solidFill>
                <a:latin typeface="Comic Sans MS" panose="030F0702030302020204" pitchFamily="66" charset="0"/>
              </a:rPr>
              <a:t>3p</a:t>
            </a:r>
            <a:r>
              <a:rPr lang="en-GB" altLang="en-US" sz="32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6 </a:t>
            </a:r>
            <a:r>
              <a:rPr lang="en-GB" altLang="en-US" sz="3200" b="1">
                <a:solidFill>
                  <a:srgbClr val="FFFF00"/>
                </a:solidFill>
                <a:latin typeface="Comic Sans MS" panose="030F0702030302020204" pitchFamily="66" charset="0"/>
              </a:rPr>
              <a:t>3d</a:t>
            </a:r>
            <a:r>
              <a:rPr lang="en-GB" altLang="en-US" sz="32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10 </a:t>
            </a:r>
            <a:r>
              <a:rPr lang="en-GB" altLang="en-US" sz="3200" b="1">
                <a:solidFill>
                  <a:srgbClr val="FFFF00"/>
                </a:solidFill>
                <a:latin typeface="Comic Sans MS" panose="030F0702030302020204" pitchFamily="66" charset="0"/>
              </a:rPr>
              <a:t>4s</a:t>
            </a:r>
            <a:r>
              <a:rPr lang="en-GB" altLang="en-US" sz="3200" b="1" baseline="30000">
                <a:solidFill>
                  <a:srgbClr val="FFFF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4848" name="Line 32">
            <a:extLst>
              <a:ext uri="{FF2B5EF4-FFF2-40B4-BE49-F238E27FC236}">
                <a16:creationId xmlns:a16="http://schemas.microsoft.com/office/drawing/2014/main" id="{97FD0C14-F726-B7FB-118E-887FD65EBE2A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1600200" y="59436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49" name="Line 33">
            <a:extLst>
              <a:ext uri="{FF2B5EF4-FFF2-40B4-BE49-F238E27FC236}">
                <a16:creationId xmlns:a16="http://schemas.microsoft.com/office/drawing/2014/main" id="{7C4FF989-C597-3662-397E-9F080176AA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50" name="Line 34">
            <a:extLst>
              <a:ext uri="{FF2B5EF4-FFF2-40B4-BE49-F238E27FC236}">
                <a16:creationId xmlns:a16="http://schemas.microsoft.com/office/drawing/2014/main" id="{95D14CAB-9C6E-2BBD-AF6B-25DC16D639D4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1600200" y="48006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51" name="Line 35">
            <a:extLst>
              <a:ext uri="{FF2B5EF4-FFF2-40B4-BE49-F238E27FC236}">
                <a16:creationId xmlns:a16="http://schemas.microsoft.com/office/drawing/2014/main" id="{955A73F7-C280-38C3-6E2A-800B1BA0DDA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800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52" name="Line 36">
            <a:extLst>
              <a:ext uri="{FF2B5EF4-FFF2-40B4-BE49-F238E27FC236}">
                <a16:creationId xmlns:a16="http://schemas.microsoft.com/office/drawing/2014/main" id="{D937D473-3DF3-DF3E-4FCB-543766403B70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3581400" y="4114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53" name="Line 37">
            <a:extLst>
              <a:ext uri="{FF2B5EF4-FFF2-40B4-BE49-F238E27FC236}">
                <a16:creationId xmlns:a16="http://schemas.microsoft.com/office/drawing/2014/main" id="{5E11ED0A-B5A4-C4E5-1B8E-80B46FD0F788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5257800" y="4114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54" name="Line 38">
            <a:extLst>
              <a:ext uri="{FF2B5EF4-FFF2-40B4-BE49-F238E27FC236}">
                <a16:creationId xmlns:a16="http://schemas.microsoft.com/office/drawing/2014/main" id="{40B8EBC1-F263-E38E-1737-DAB21C547B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55" name="Line 39">
            <a:extLst>
              <a:ext uri="{FF2B5EF4-FFF2-40B4-BE49-F238E27FC236}">
                <a16:creationId xmlns:a16="http://schemas.microsoft.com/office/drawing/2014/main" id="{427ECAF2-C1F0-4656-A9DB-2231E2EE7C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56" name="Line 40">
            <a:extLst>
              <a:ext uri="{FF2B5EF4-FFF2-40B4-BE49-F238E27FC236}">
                <a16:creationId xmlns:a16="http://schemas.microsoft.com/office/drawing/2014/main" id="{3560BCFE-A17C-D4FE-DF49-FF198B008DF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114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57" name="Line 41">
            <a:extLst>
              <a:ext uri="{FF2B5EF4-FFF2-40B4-BE49-F238E27FC236}">
                <a16:creationId xmlns:a16="http://schemas.microsoft.com/office/drawing/2014/main" id="{A5F839C2-ABAF-982C-9F1A-B67DA2FFBD57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1600200" y="34290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58" name="Line 42">
            <a:extLst>
              <a:ext uri="{FF2B5EF4-FFF2-40B4-BE49-F238E27FC236}">
                <a16:creationId xmlns:a16="http://schemas.microsoft.com/office/drawing/2014/main" id="{77E8F822-D48A-AAAF-1E14-B5A88E5358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429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59" name="Line 43">
            <a:extLst>
              <a:ext uri="{FF2B5EF4-FFF2-40B4-BE49-F238E27FC236}">
                <a16:creationId xmlns:a16="http://schemas.microsoft.com/office/drawing/2014/main" id="{5F4F874F-39B6-A28E-5B8B-E56CABAAB282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3581400" y="2590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60" name="Line 44">
            <a:extLst>
              <a:ext uri="{FF2B5EF4-FFF2-40B4-BE49-F238E27FC236}">
                <a16:creationId xmlns:a16="http://schemas.microsoft.com/office/drawing/2014/main" id="{C552B881-1665-A2F1-C434-4FE7CFE6CD10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6019800" y="1219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61" name="Line 45">
            <a:extLst>
              <a:ext uri="{FF2B5EF4-FFF2-40B4-BE49-F238E27FC236}">
                <a16:creationId xmlns:a16="http://schemas.microsoft.com/office/drawing/2014/main" id="{1DE332E4-C4AB-8386-EE3F-3FF97C4EBE3E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4343400" y="2590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62" name="Line 46">
            <a:extLst>
              <a:ext uri="{FF2B5EF4-FFF2-40B4-BE49-F238E27FC236}">
                <a16:creationId xmlns:a16="http://schemas.microsoft.com/office/drawing/2014/main" id="{0AC06852-E68D-2C04-2BC4-426198BEB04E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5181600" y="2590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63" name="Text Box 47">
            <a:extLst>
              <a:ext uri="{FF2B5EF4-FFF2-40B4-BE49-F238E27FC236}">
                <a16:creationId xmlns:a16="http://schemas.microsoft.com/office/drawing/2014/main" id="{434F459B-6E77-A84E-18D1-879AA0913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52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4p</a:t>
            </a:r>
          </a:p>
        </p:txBody>
      </p:sp>
      <p:sp>
        <p:nvSpPr>
          <p:cNvPr id="34864" name="Line 48">
            <a:extLst>
              <a:ext uri="{FF2B5EF4-FFF2-40B4-BE49-F238E27FC236}">
                <a16:creationId xmlns:a16="http://schemas.microsoft.com/office/drawing/2014/main" id="{E2516BC7-1822-48EE-0688-B2FC8DDA5A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2590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65" name="Line 49">
            <a:extLst>
              <a:ext uri="{FF2B5EF4-FFF2-40B4-BE49-F238E27FC236}">
                <a16:creationId xmlns:a16="http://schemas.microsoft.com/office/drawing/2014/main" id="{9C59F14C-BD2E-B45D-CD5B-7157AD66A24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590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66" name="Line 50">
            <a:extLst>
              <a:ext uri="{FF2B5EF4-FFF2-40B4-BE49-F238E27FC236}">
                <a16:creationId xmlns:a16="http://schemas.microsoft.com/office/drawing/2014/main" id="{04036147-3E18-9E4E-AB44-7EECF5A15BA6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1600200" y="17526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67" name="Line 51">
            <a:extLst>
              <a:ext uri="{FF2B5EF4-FFF2-40B4-BE49-F238E27FC236}">
                <a16:creationId xmlns:a16="http://schemas.microsoft.com/office/drawing/2014/main" id="{55C23D46-73D2-98A5-2424-B48C6CE2EE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1219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68" name="Line 52">
            <a:extLst>
              <a:ext uri="{FF2B5EF4-FFF2-40B4-BE49-F238E27FC236}">
                <a16:creationId xmlns:a16="http://schemas.microsoft.com/office/drawing/2014/main" id="{3323E10A-92EC-E65C-CDCA-7F4A38F0C6FD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5105400" y="1219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69" name="Line 53">
            <a:extLst>
              <a:ext uri="{FF2B5EF4-FFF2-40B4-BE49-F238E27FC236}">
                <a16:creationId xmlns:a16="http://schemas.microsoft.com/office/drawing/2014/main" id="{3DD38CDE-A161-1960-5839-F76168C82B35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6781800" y="1219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70" name="Line 54">
            <a:extLst>
              <a:ext uri="{FF2B5EF4-FFF2-40B4-BE49-F238E27FC236}">
                <a16:creationId xmlns:a16="http://schemas.microsoft.com/office/drawing/2014/main" id="{812381AB-DF90-5CE5-D3FA-1C4537779FD6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7696200" y="1219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71" name="Line 55">
            <a:extLst>
              <a:ext uri="{FF2B5EF4-FFF2-40B4-BE49-F238E27FC236}">
                <a16:creationId xmlns:a16="http://schemas.microsoft.com/office/drawing/2014/main" id="{CB6D53D0-9E80-D175-4D5F-5E6303135A92}"/>
              </a:ext>
            </a:extLst>
          </p:cNvPr>
          <p:cNvSpPr>
            <a:spLocks noChangeShapeType="1"/>
          </p:cNvSpPr>
          <p:nvPr/>
        </p:nvSpPr>
        <p:spPr bwMode="auto">
          <a:xfrm rot="-10787793">
            <a:off x="8534400" y="1219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72" name="Line 56">
            <a:extLst>
              <a:ext uri="{FF2B5EF4-FFF2-40B4-BE49-F238E27FC236}">
                <a16:creationId xmlns:a16="http://schemas.microsoft.com/office/drawing/2014/main" id="{DBFDD29C-F631-4AB6-7EAF-747CD2152EB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1219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73" name="Line 57">
            <a:extLst>
              <a:ext uri="{FF2B5EF4-FFF2-40B4-BE49-F238E27FC236}">
                <a16:creationId xmlns:a16="http://schemas.microsoft.com/office/drawing/2014/main" id="{8168DCF4-C619-BBB4-9B84-BD8A0F7EBA11}"/>
              </a:ext>
            </a:extLst>
          </p:cNvPr>
          <p:cNvSpPr>
            <a:spLocks noChangeShapeType="1"/>
          </p:cNvSpPr>
          <p:nvPr/>
        </p:nvSpPr>
        <p:spPr bwMode="auto">
          <a:xfrm>
            <a:off x="-685800" y="3581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74" name="Line 58">
            <a:extLst>
              <a:ext uri="{FF2B5EF4-FFF2-40B4-BE49-F238E27FC236}">
                <a16:creationId xmlns:a16="http://schemas.microsoft.com/office/drawing/2014/main" id="{B5E15F88-5937-418A-B7CA-9FAB13238195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1219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75" name="Line 59">
            <a:extLst>
              <a:ext uri="{FF2B5EF4-FFF2-40B4-BE49-F238E27FC236}">
                <a16:creationId xmlns:a16="http://schemas.microsoft.com/office/drawing/2014/main" id="{97EB3D38-FCC7-3A46-F1F3-364868458CE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1219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76" name="Line 60">
            <a:extLst>
              <a:ext uri="{FF2B5EF4-FFF2-40B4-BE49-F238E27FC236}">
                <a16:creationId xmlns:a16="http://schemas.microsoft.com/office/drawing/2014/main" id="{05251290-F5EC-64A3-4A4E-EEAA65DBBB79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1219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blinds/>
  </p:transition>
</p:sld>
</file>

<file path=ppt/theme/theme1.xml><?xml version="1.0" encoding="utf-8"?>
<a:theme xmlns:a="http://schemas.openxmlformats.org/drawingml/2006/main" name="OHT Template (Education data projector)">
  <a:themeElements>
    <a:clrScheme name="OHT Template (Education data projector)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HT Template (Education data projector)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HT Template (Education data projector)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HT Template (Education data projector)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T Template (Education data projector)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T Template (Education data projector)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T Template (Education data projector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T Template (Education data projector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T Template (Education data projector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Data\Microsoft\Templates\OHT Template (Education data projector).pot</Template>
  <TotalTime>504</TotalTime>
  <Words>2011</Words>
  <Application>Microsoft Office PowerPoint</Application>
  <PresentationFormat>On-screen Show (4:3)</PresentationFormat>
  <Paragraphs>445</Paragraphs>
  <Slides>33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Times New Roman</vt:lpstr>
      <vt:lpstr>Comic Sans MS</vt:lpstr>
      <vt:lpstr>Wingdings</vt:lpstr>
      <vt:lpstr>Symbol</vt:lpstr>
      <vt:lpstr>Arial</vt:lpstr>
      <vt:lpstr>OHT Template (Education data projector)</vt:lpstr>
      <vt:lpstr>ISIS/Draw Sketch</vt:lpstr>
      <vt:lpstr>The d block: </vt:lpstr>
      <vt:lpstr>Electronic Configuration</vt:lpstr>
      <vt:lpstr>PowerPoint Presentation</vt:lpstr>
      <vt:lpstr>PowerPoint Presentation</vt:lpstr>
      <vt:lpstr>PowerPoint Presentation</vt:lpstr>
      <vt:lpstr>Chromium and Copper</vt:lpstr>
      <vt:lpstr>Chromium and Copper</vt:lpstr>
      <vt:lpstr>PowerPoint Presentation</vt:lpstr>
      <vt:lpstr>PowerPoint Presentation</vt:lpstr>
      <vt:lpstr>What is a transition metal?</vt:lpstr>
      <vt:lpstr>What is a transition metal?</vt:lpstr>
      <vt:lpstr>What is a transition metal?</vt:lpstr>
      <vt:lpstr>What are TM’s like?</vt:lpstr>
      <vt:lpstr>What are TM’s like?</vt:lpstr>
      <vt:lpstr>Effect of Alloying on TM’s</vt:lpstr>
      <vt:lpstr>TM Chemical Properties</vt:lpstr>
      <vt:lpstr>Variable Oxidation States</vt:lpstr>
      <vt:lpstr>Hi for Ca and V</vt:lpstr>
      <vt:lpstr>Hi for Ca and V</vt:lpstr>
      <vt:lpstr>Oxidation States of TM’s</vt:lpstr>
      <vt:lpstr>Oxidation States of TM’s</vt:lpstr>
      <vt:lpstr>Oxidation States of TM’s</vt:lpstr>
      <vt:lpstr>Oxidation States of TM’s</vt:lpstr>
      <vt:lpstr>Stability of OS’s</vt:lpstr>
      <vt:lpstr>Stability of OS’s</vt:lpstr>
      <vt:lpstr>Stability of OS’s</vt:lpstr>
      <vt:lpstr>Catalytic Activity</vt:lpstr>
      <vt:lpstr>Heterogeneous Catalysis</vt:lpstr>
      <vt:lpstr>Heterogeneous Catalysis</vt:lpstr>
      <vt:lpstr>Homogeneous Catalysis</vt:lpstr>
      <vt:lpstr>Homogeneous Catalysis</vt:lpstr>
      <vt:lpstr>Suggested Mechanism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 block:</dc:title>
  <dc:creator>Andrew Harris</dc:creator>
  <cp:lastModifiedBy>Nayan GRIFFITHS</cp:lastModifiedBy>
  <cp:revision>45</cp:revision>
  <dcterms:created xsi:type="dcterms:W3CDTF">2001-11-18T21:54:40Z</dcterms:created>
  <dcterms:modified xsi:type="dcterms:W3CDTF">2023-05-23T22:19:29Z</dcterms:modified>
</cp:coreProperties>
</file>